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7" r:id="rId1"/>
  </p:sldMasterIdLst>
  <p:notesMasterIdLst>
    <p:notesMasterId r:id="rId47"/>
  </p:notesMasterIdLst>
  <p:handoutMasterIdLst>
    <p:handoutMasterId r:id="rId48"/>
  </p:handoutMasterIdLst>
  <p:sldIdLst>
    <p:sldId id="278" r:id="rId2"/>
    <p:sldId id="291" r:id="rId3"/>
    <p:sldId id="294" r:id="rId4"/>
    <p:sldId id="345" r:id="rId5"/>
    <p:sldId id="346" r:id="rId6"/>
    <p:sldId id="343" r:id="rId7"/>
    <p:sldId id="333" r:id="rId8"/>
    <p:sldId id="347" r:id="rId9"/>
    <p:sldId id="348" r:id="rId10"/>
    <p:sldId id="344" r:id="rId11"/>
    <p:sldId id="342" r:id="rId12"/>
    <p:sldId id="318" r:id="rId13"/>
    <p:sldId id="312" r:id="rId14"/>
    <p:sldId id="295" r:id="rId15"/>
    <p:sldId id="296" r:id="rId16"/>
    <p:sldId id="330" r:id="rId17"/>
    <p:sldId id="297" r:id="rId18"/>
    <p:sldId id="313" r:id="rId19"/>
    <p:sldId id="298" r:id="rId20"/>
    <p:sldId id="299" r:id="rId21"/>
    <p:sldId id="329" r:id="rId22"/>
    <p:sldId id="300" r:id="rId23"/>
    <p:sldId id="301" r:id="rId24"/>
    <p:sldId id="302" r:id="rId25"/>
    <p:sldId id="322" r:id="rId26"/>
    <p:sldId id="323" r:id="rId27"/>
    <p:sldId id="349" r:id="rId28"/>
    <p:sldId id="303" r:id="rId29"/>
    <p:sldId id="307" r:id="rId30"/>
    <p:sldId id="308" r:id="rId31"/>
    <p:sldId id="309" r:id="rId32"/>
    <p:sldId id="304" r:id="rId33"/>
    <p:sldId id="325" r:id="rId34"/>
    <p:sldId id="305" r:id="rId35"/>
    <p:sldId id="310" r:id="rId36"/>
    <p:sldId id="311" r:id="rId37"/>
    <p:sldId id="341" r:id="rId38"/>
    <p:sldId id="355" r:id="rId39"/>
    <p:sldId id="351" r:id="rId40"/>
    <p:sldId id="353" r:id="rId41"/>
    <p:sldId id="354" r:id="rId42"/>
    <p:sldId id="352" r:id="rId43"/>
    <p:sldId id="358" r:id="rId44"/>
    <p:sldId id="357" r:id="rId45"/>
    <p:sldId id="279" r:id="rId4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 Lipinsk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5EE"/>
    <a:srgbClr val="43ACDA"/>
    <a:srgbClr val="4C4D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86" autoAdjust="0"/>
    <p:restoredTop sz="99172" autoAdjust="0"/>
  </p:normalViewPr>
  <p:slideViewPr>
    <p:cSldViewPr snapToObjects="1" showGuides="1">
      <p:cViewPr>
        <p:scale>
          <a:sx n="130" d="100"/>
          <a:sy n="130" d="100"/>
        </p:scale>
        <p:origin x="-1374" y="-144"/>
      </p:cViewPr>
      <p:guideLst>
        <p:guide orient="horz" pos="237"/>
        <p:guide orient="horz" pos="4319"/>
        <p:guide pos="5759"/>
      </p:guideLst>
    </p:cSldViewPr>
  </p:slideViewPr>
  <p:outlineViewPr>
    <p:cViewPr>
      <p:scale>
        <a:sx n="33" d="100"/>
        <a:sy n="33" d="100"/>
      </p:scale>
      <p:origin x="0" y="7080"/>
    </p:cViewPr>
  </p:outlineViewPr>
  <p:notesTextViewPr>
    <p:cViewPr>
      <p:scale>
        <a:sx n="100" d="100"/>
        <a:sy n="100" d="100"/>
      </p:scale>
      <p:origin x="0" y="0"/>
    </p:cViewPr>
  </p:notesTextViewPr>
  <p:notesViewPr>
    <p:cSldViewPr snapToGrid="0" snapToObjects="1">
      <p:cViewPr varScale="1">
        <p:scale>
          <a:sx n="132" d="100"/>
          <a:sy n="132" d="100"/>
        </p:scale>
        <p:origin x="-4816" y="-11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3240C-BBF4-48A1-B6B5-666C397C45E7}"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4F231F61-946A-4AA7-A49A-6E1969BBC093}">
      <dgm:prSet phldrT="[Text]"/>
      <dgm:spPr/>
      <dgm:t>
        <a:bodyPr/>
        <a:lstStyle/>
        <a:p>
          <a:r>
            <a:rPr lang="en-US" dirty="0" smtClean="0"/>
            <a:t>STRATEGIC </a:t>
          </a:r>
          <a:br>
            <a:rPr lang="en-US" dirty="0" smtClean="0"/>
          </a:br>
          <a:r>
            <a:rPr lang="en-US" dirty="0" smtClean="0"/>
            <a:t>PLAN</a:t>
          </a:r>
          <a:endParaRPr lang="en-US" dirty="0"/>
        </a:p>
      </dgm:t>
    </dgm:pt>
    <dgm:pt modelId="{EDF97DEC-0EDE-46F1-9E87-9CDFB24129F5}" type="parTrans" cxnId="{CA865BEA-4426-4E0C-911F-BE2DAE16BC9E}">
      <dgm:prSet/>
      <dgm:spPr/>
      <dgm:t>
        <a:bodyPr/>
        <a:lstStyle/>
        <a:p>
          <a:endParaRPr lang="en-US"/>
        </a:p>
      </dgm:t>
    </dgm:pt>
    <dgm:pt modelId="{3C7CC45F-93D7-4C77-93C2-D239151C15DA}" type="sibTrans" cxnId="{CA865BEA-4426-4E0C-911F-BE2DAE16BC9E}">
      <dgm:prSet/>
      <dgm:spPr/>
      <dgm:t>
        <a:bodyPr/>
        <a:lstStyle/>
        <a:p>
          <a:endParaRPr lang="en-US"/>
        </a:p>
      </dgm:t>
    </dgm:pt>
    <dgm:pt modelId="{E88BCCBA-F64C-490E-9F2D-13AE83F3AD9F}">
      <dgm:prSet phldrT="[Text]"/>
      <dgm:spPr/>
      <dgm:t>
        <a:bodyPr/>
        <a:lstStyle/>
        <a:p>
          <a:r>
            <a:rPr lang="en-US" dirty="0" smtClean="0"/>
            <a:t>Long Term Design</a:t>
          </a:r>
          <a:endParaRPr lang="en-US" dirty="0"/>
        </a:p>
      </dgm:t>
    </dgm:pt>
    <dgm:pt modelId="{38D832AE-7363-466E-AD7C-387E41CF365F}" type="parTrans" cxnId="{938CB0F1-F188-4675-9D72-96C72E061D35}">
      <dgm:prSet/>
      <dgm:spPr/>
      <dgm:t>
        <a:bodyPr/>
        <a:lstStyle/>
        <a:p>
          <a:endParaRPr lang="en-US"/>
        </a:p>
      </dgm:t>
    </dgm:pt>
    <dgm:pt modelId="{A11A33EA-C18B-4618-8AF7-192545D929CB}" type="sibTrans" cxnId="{938CB0F1-F188-4675-9D72-96C72E061D35}">
      <dgm:prSet/>
      <dgm:spPr/>
      <dgm:t>
        <a:bodyPr/>
        <a:lstStyle/>
        <a:p>
          <a:endParaRPr lang="en-US"/>
        </a:p>
      </dgm:t>
    </dgm:pt>
    <dgm:pt modelId="{0D49FA72-45DB-411D-A9DC-F50306F6F877}">
      <dgm:prSet phldrT="[Text]"/>
      <dgm:spPr/>
      <dgm:t>
        <a:bodyPr/>
        <a:lstStyle/>
        <a:p>
          <a:r>
            <a:rPr lang="en-US" dirty="0" smtClean="0"/>
            <a:t>BUDGET &amp; OPS PLAN</a:t>
          </a:r>
          <a:endParaRPr lang="en-US" dirty="0"/>
        </a:p>
      </dgm:t>
    </dgm:pt>
    <dgm:pt modelId="{0A552448-F060-4532-9467-1CD2F8316063}" type="parTrans" cxnId="{7C2E1DD9-993F-4108-B342-5DEA36CB6D23}">
      <dgm:prSet/>
      <dgm:spPr/>
      <dgm:t>
        <a:bodyPr/>
        <a:lstStyle/>
        <a:p>
          <a:endParaRPr lang="en-US"/>
        </a:p>
      </dgm:t>
    </dgm:pt>
    <dgm:pt modelId="{FB1F05E0-F66C-49CF-B14F-C139DC0A60E1}" type="sibTrans" cxnId="{7C2E1DD9-993F-4108-B342-5DEA36CB6D23}">
      <dgm:prSet/>
      <dgm:spPr/>
      <dgm:t>
        <a:bodyPr/>
        <a:lstStyle/>
        <a:p>
          <a:endParaRPr lang="en-US"/>
        </a:p>
      </dgm:t>
    </dgm:pt>
    <dgm:pt modelId="{810BE5D3-E2DB-4826-B795-39BC3E21BE04}">
      <dgm:prSet phldrT="[Text]"/>
      <dgm:spPr/>
      <dgm:t>
        <a:bodyPr/>
        <a:lstStyle/>
        <a:p>
          <a:r>
            <a:rPr lang="en-US" dirty="0" smtClean="0"/>
            <a:t>Annual Update</a:t>
          </a:r>
          <a:endParaRPr lang="en-US" dirty="0"/>
        </a:p>
      </dgm:t>
    </dgm:pt>
    <dgm:pt modelId="{A73FDAA2-7A28-4D76-9DDA-A266F9425F7A}" type="parTrans" cxnId="{B607166D-2BF5-4170-8CA3-AC2DCBDD19C4}">
      <dgm:prSet/>
      <dgm:spPr/>
      <dgm:t>
        <a:bodyPr/>
        <a:lstStyle/>
        <a:p>
          <a:endParaRPr lang="en-US"/>
        </a:p>
      </dgm:t>
    </dgm:pt>
    <dgm:pt modelId="{01D847D4-4615-4AA8-83C5-A3ED3D4CCCD2}" type="sibTrans" cxnId="{B607166D-2BF5-4170-8CA3-AC2DCBDD19C4}">
      <dgm:prSet/>
      <dgm:spPr/>
      <dgm:t>
        <a:bodyPr/>
        <a:lstStyle/>
        <a:p>
          <a:endParaRPr lang="en-US"/>
        </a:p>
      </dgm:t>
    </dgm:pt>
    <dgm:pt modelId="{87F8D174-B87B-481C-BF9A-D2919C75D2CE}">
      <dgm:prSet phldrT="[Text]"/>
      <dgm:spPr/>
      <dgm:t>
        <a:bodyPr/>
        <a:lstStyle/>
        <a:p>
          <a:r>
            <a:rPr lang="en-US" dirty="0" smtClean="0"/>
            <a:t>EXECUTION</a:t>
          </a:r>
          <a:endParaRPr lang="en-US" dirty="0"/>
        </a:p>
      </dgm:t>
    </dgm:pt>
    <dgm:pt modelId="{910BC2FE-8726-4284-B354-8F6EBB633187}" type="parTrans" cxnId="{9CCEAAB6-95C6-4D71-B46C-ECEA93918C7D}">
      <dgm:prSet/>
      <dgm:spPr/>
      <dgm:t>
        <a:bodyPr/>
        <a:lstStyle/>
        <a:p>
          <a:endParaRPr lang="en-US"/>
        </a:p>
      </dgm:t>
    </dgm:pt>
    <dgm:pt modelId="{4380B0E5-BFB6-4FD6-9B74-93DE905BFEB6}" type="sibTrans" cxnId="{9CCEAAB6-95C6-4D71-B46C-ECEA93918C7D}">
      <dgm:prSet/>
      <dgm:spPr/>
      <dgm:t>
        <a:bodyPr/>
        <a:lstStyle/>
        <a:p>
          <a:endParaRPr lang="en-US"/>
        </a:p>
      </dgm:t>
    </dgm:pt>
    <dgm:pt modelId="{583FE065-FF24-48BB-B403-CF51674C040D}">
      <dgm:prSet phldrT="[Text]"/>
      <dgm:spPr/>
      <dgm:t>
        <a:bodyPr/>
        <a:lstStyle/>
        <a:p>
          <a:r>
            <a:rPr lang="en-US" smtClean="0"/>
            <a:t>Recurring Monitoring</a:t>
          </a:r>
          <a:endParaRPr lang="en-US" dirty="0"/>
        </a:p>
      </dgm:t>
    </dgm:pt>
    <dgm:pt modelId="{A4A44971-B3D1-4125-80E2-D6D930933E6C}" type="parTrans" cxnId="{B6109C73-C3D3-4214-8444-7653F364D244}">
      <dgm:prSet/>
      <dgm:spPr/>
      <dgm:t>
        <a:bodyPr/>
        <a:lstStyle/>
        <a:p>
          <a:endParaRPr lang="en-US"/>
        </a:p>
      </dgm:t>
    </dgm:pt>
    <dgm:pt modelId="{0BA8D522-CF09-4609-B633-910B0D1B70D8}" type="sibTrans" cxnId="{B6109C73-C3D3-4214-8444-7653F364D244}">
      <dgm:prSet/>
      <dgm:spPr/>
      <dgm:t>
        <a:bodyPr/>
        <a:lstStyle/>
        <a:p>
          <a:endParaRPr lang="en-US"/>
        </a:p>
      </dgm:t>
    </dgm:pt>
    <dgm:pt modelId="{1E7C9E82-6628-437B-97B4-B42275AA930D}">
      <dgm:prSet/>
      <dgm:spPr/>
      <dgm:t>
        <a:bodyPr/>
        <a:lstStyle/>
        <a:p>
          <a:r>
            <a:rPr lang="en-US" dirty="0" smtClean="0"/>
            <a:t>Organization-wide Objective/Goal</a:t>
          </a:r>
          <a:endParaRPr lang="en-US" dirty="0"/>
        </a:p>
      </dgm:t>
    </dgm:pt>
    <dgm:pt modelId="{58590241-9DF9-4EB8-9DE8-1BC584B69170}" type="parTrans" cxnId="{E8CBDBFF-D5E2-44AF-994E-D7D6548DB558}">
      <dgm:prSet/>
      <dgm:spPr/>
      <dgm:t>
        <a:bodyPr/>
        <a:lstStyle/>
        <a:p>
          <a:endParaRPr lang="en-US"/>
        </a:p>
      </dgm:t>
    </dgm:pt>
    <dgm:pt modelId="{257D3A29-EF32-4955-BF57-A3488A347F8E}" type="sibTrans" cxnId="{E8CBDBFF-D5E2-44AF-994E-D7D6548DB558}">
      <dgm:prSet/>
      <dgm:spPr/>
      <dgm:t>
        <a:bodyPr/>
        <a:lstStyle/>
        <a:p>
          <a:endParaRPr lang="en-US"/>
        </a:p>
      </dgm:t>
    </dgm:pt>
    <dgm:pt modelId="{4F4E40E7-BFCB-4E66-9546-7E9F292C0152}">
      <dgm:prSet/>
      <dgm:spPr/>
      <dgm:t>
        <a:bodyPr/>
        <a:lstStyle/>
        <a:p>
          <a:r>
            <a:rPr lang="en-US" dirty="0" smtClean="0"/>
            <a:t>Outline Required Resources</a:t>
          </a:r>
          <a:endParaRPr lang="en-US" dirty="0"/>
        </a:p>
      </dgm:t>
    </dgm:pt>
    <dgm:pt modelId="{CCD02D73-92CB-4861-9C7A-1A9A6F2480F7}" type="parTrans" cxnId="{66BED23E-AD12-4487-9E3F-378E390BB4BC}">
      <dgm:prSet/>
      <dgm:spPr/>
      <dgm:t>
        <a:bodyPr/>
        <a:lstStyle/>
        <a:p>
          <a:endParaRPr lang="en-US"/>
        </a:p>
      </dgm:t>
    </dgm:pt>
    <dgm:pt modelId="{635D909D-21F8-49A4-8347-3B31DA7C721A}" type="sibTrans" cxnId="{66BED23E-AD12-4487-9E3F-378E390BB4BC}">
      <dgm:prSet/>
      <dgm:spPr/>
      <dgm:t>
        <a:bodyPr/>
        <a:lstStyle/>
        <a:p>
          <a:endParaRPr lang="en-US"/>
        </a:p>
      </dgm:t>
    </dgm:pt>
    <dgm:pt modelId="{C41317F5-C06B-4E8A-911E-8760392E33F6}">
      <dgm:prSet/>
      <dgm:spPr/>
      <dgm:t>
        <a:bodyPr/>
        <a:lstStyle/>
        <a:p>
          <a:r>
            <a:rPr lang="en-US" dirty="0" smtClean="0"/>
            <a:t>Interdependent Projects /Activities</a:t>
          </a:r>
          <a:endParaRPr lang="en-US" dirty="0"/>
        </a:p>
      </dgm:t>
    </dgm:pt>
    <dgm:pt modelId="{3FABB89B-52A8-4CE6-BB02-41E8A5204BA8}" type="parTrans" cxnId="{76E350B1-D5D4-4B19-A9EE-C4F352E75219}">
      <dgm:prSet/>
      <dgm:spPr/>
      <dgm:t>
        <a:bodyPr/>
        <a:lstStyle/>
        <a:p>
          <a:endParaRPr lang="en-US"/>
        </a:p>
      </dgm:t>
    </dgm:pt>
    <dgm:pt modelId="{983F6464-DD4D-4525-B788-1EA621ACAE50}" type="sibTrans" cxnId="{76E350B1-D5D4-4B19-A9EE-C4F352E75219}">
      <dgm:prSet/>
      <dgm:spPr/>
      <dgm:t>
        <a:bodyPr/>
        <a:lstStyle/>
        <a:p>
          <a:endParaRPr lang="en-US"/>
        </a:p>
      </dgm:t>
    </dgm:pt>
    <dgm:pt modelId="{EB9F8994-4AC8-4C3E-AB9B-89936E639BBD}">
      <dgm:prSet/>
      <dgm:spPr/>
      <dgm:t>
        <a:bodyPr/>
        <a:lstStyle/>
        <a:p>
          <a:r>
            <a:rPr lang="en-US" dirty="0" smtClean="0"/>
            <a:t>Cyclical Projects and Tasks assigned during Fiscal-Year Timeframe </a:t>
          </a:r>
          <a:endParaRPr lang="en-US" dirty="0"/>
        </a:p>
      </dgm:t>
    </dgm:pt>
    <dgm:pt modelId="{58C788F3-A0BF-46D6-9A42-4B1B9CC6F38F}" type="parTrans" cxnId="{15E9934A-36D1-487B-9BC3-E9D9D61F848D}">
      <dgm:prSet/>
      <dgm:spPr/>
      <dgm:t>
        <a:bodyPr/>
        <a:lstStyle/>
        <a:p>
          <a:endParaRPr lang="en-US"/>
        </a:p>
      </dgm:t>
    </dgm:pt>
    <dgm:pt modelId="{DBFE00D4-D6E4-4EC4-8673-74BFFBF4568A}" type="sibTrans" cxnId="{15E9934A-36D1-487B-9BC3-E9D9D61F848D}">
      <dgm:prSet/>
      <dgm:spPr/>
      <dgm:t>
        <a:bodyPr/>
        <a:lstStyle/>
        <a:p>
          <a:endParaRPr lang="en-US"/>
        </a:p>
      </dgm:t>
    </dgm:pt>
    <dgm:pt modelId="{E3C7854A-2568-496C-8FB5-A3A6510158FD}">
      <dgm:prSet/>
      <dgm:spPr/>
      <dgm:t>
        <a:bodyPr/>
        <a:lstStyle/>
        <a:p>
          <a:r>
            <a:rPr lang="en-US" dirty="0" smtClean="0"/>
            <a:t>Fulfill Core Deliverables and Services</a:t>
          </a:r>
          <a:endParaRPr lang="en-US" dirty="0"/>
        </a:p>
      </dgm:t>
    </dgm:pt>
    <dgm:pt modelId="{F5D91C75-1A2D-4E94-9E67-E4A329E84B61}" type="parTrans" cxnId="{3B81BCC1-2CBB-4FCA-8A3D-9DB415C053BB}">
      <dgm:prSet/>
      <dgm:spPr/>
      <dgm:t>
        <a:bodyPr/>
        <a:lstStyle/>
        <a:p>
          <a:endParaRPr lang="en-US"/>
        </a:p>
      </dgm:t>
    </dgm:pt>
    <dgm:pt modelId="{16F30082-6CB4-4C47-9A20-22437541F266}" type="sibTrans" cxnId="{3B81BCC1-2CBB-4FCA-8A3D-9DB415C053BB}">
      <dgm:prSet/>
      <dgm:spPr/>
      <dgm:t>
        <a:bodyPr/>
        <a:lstStyle/>
        <a:p>
          <a:endParaRPr lang="en-US"/>
        </a:p>
      </dgm:t>
    </dgm:pt>
    <dgm:pt modelId="{B49B4699-25D1-4635-B2C8-AB36187DDE86}" type="pres">
      <dgm:prSet presAssocID="{45A3240C-BBF4-48A1-B6B5-666C397C45E7}" presName="linearFlow" presStyleCnt="0">
        <dgm:presLayoutVars>
          <dgm:dir/>
          <dgm:animLvl val="lvl"/>
          <dgm:resizeHandles val="exact"/>
        </dgm:presLayoutVars>
      </dgm:prSet>
      <dgm:spPr/>
      <dgm:t>
        <a:bodyPr/>
        <a:lstStyle/>
        <a:p>
          <a:endParaRPr lang="en-US"/>
        </a:p>
      </dgm:t>
    </dgm:pt>
    <dgm:pt modelId="{1E107643-8F1F-43D2-8FCC-98E3A100144C}" type="pres">
      <dgm:prSet presAssocID="{4F231F61-946A-4AA7-A49A-6E1969BBC093}" presName="composite" presStyleCnt="0"/>
      <dgm:spPr/>
    </dgm:pt>
    <dgm:pt modelId="{E6B94D14-204C-4237-A220-37E964BB36A6}" type="pres">
      <dgm:prSet presAssocID="{4F231F61-946A-4AA7-A49A-6E1969BBC093}" presName="parentText" presStyleLbl="alignNode1" presStyleIdx="0" presStyleCnt="3" custScaleX="94899">
        <dgm:presLayoutVars>
          <dgm:chMax val="1"/>
          <dgm:bulletEnabled val="1"/>
        </dgm:presLayoutVars>
      </dgm:prSet>
      <dgm:spPr/>
      <dgm:t>
        <a:bodyPr/>
        <a:lstStyle/>
        <a:p>
          <a:endParaRPr lang="en-US"/>
        </a:p>
      </dgm:t>
    </dgm:pt>
    <dgm:pt modelId="{38E04CA1-AB2E-4451-8811-DF20A3932AD6}" type="pres">
      <dgm:prSet presAssocID="{4F231F61-946A-4AA7-A49A-6E1969BBC093}" presName="descendantText" presStyleLbl="alignAcc1" presStyleIdx="0" presStyleCnt="3" custScaleX="84315" custLinFactNeighborX="-7991">
        <dgm:presLayoutVars>
          <dgm:bulletEnabled val="1"/>
        </dgm:presLayoutVars>
      </dgm:prSet>
      <dgm:spPr/>
      <dgm:t>
        <a:bodyPr/>
        <a:lstStyle/>
        <a:p>
          <a:endParaRPr lang="en-US"/>
        </a:p>
      </dgm:t>
    </dgm:pt>
    <dgm:pt modelId="{A86578F2-A617-4055-841B-D9A8D3DE5E9B}" type="pres">
      <dgm:prSet presAssocID="{3C7CC45F-93D7-4C77-93C2-D239151C15DA}" presName="sp" presStyleCnt="0"/>
      <dgm:spPr/>
    </dgm:pt>
    <dgm:pt modelId="{289F1A83-9C5F-479A-B5FF-D9A4A0435503}" type="pres">
      <dgm:prSet presAssocID="{0D49FA72-45DB-411D-A9DC-F50306F6F877}" presName="composite" presStyleCnt="0"/>
      <dgm:spPr/>
    </dgm:pt>
    <dgm:pt modelId="{AD93193B-C32D-45F0-9EE7-7A2DDB30DA05}" type="pres">
      <dgm:prSet presAssocID="{0D49FA72-45DB-411D-A9DC-F50306F6F877}" presName="parentText" presStyleLbl="alignNode1" presStyleIdx="1" presStyleCnt="3" custScaleX="94899">
        <dgm:presLayoutVars>
          <dgm:chMax val="1"/>
          <dgm:bulletEnabled val="1"/>
        </dgm:presLayoutVars>
      </dgm:prSet>
      <dgm:spPr/>
      <dgm:t>
        <a:bodyPr/>
        <a:lstStyle/>
        <a:p>
          <a:endParaRPr lang="en-US"/>
        </a:p>
      </dgm:t>
    </dgm:pt>
    <dgm:pt modelId="{5CB3E08E-823F-42BF-988B-2D375BA39DA9}" type="pres">
      <dgm:prSet presAssocID="{0D49FA72-45DB-411D-A9DC-F50306F6F877}" presName="descendantText" presStyleLbl="alignAcc1" presStyleIdx="1" presStyleCnt="3" custScaleX="82774" custLinFactNeighborX="-8699">
        <dgm:presLayoutVars>
          <dgm:bulletEnabled val="1"/>
        </dgm:presLayoutVars>
      </dgm:prSet>
      <dgm:spPr/>
      <dgm:t>
        <a:bodyPr/>
        <a:lstStyle/>
        <a:p>
          <a:endParaRPr lang="en-US"/>
        </a:p>
      </dgm:t>
    </dgm:pt>
    <dgm:pt modelId="{AB00A6EA-EF7F-472B-8E86-E1CFE23492D2}" type="pres">
      <dgm:prSet presAssocID="{FB1F05E0-F66C-49CF-B14F-C139DC0A60E1}" presName="sp" presStyleCnt="0"/>
      <dgm:spPr/>
    </dgm:pt>
    <dgm:pt modelId="{FA759585-314D-402F-BED1-4538770F5192}" type="pres">
      <dgm:prSet presAssocID="{87F8D174-B87B-481C-BF9A-D2919C75D2CE}" presName="composite" presStyleCnt="0"/>
      <dgm:spPr/>
    </dgm:pt>
    <dgm:pt modelId="{F172AD03-B8A1-465A-B115-51D48E5548CB}" type="pres">
      <dgm:prSet presAssocID="{87F8D174-B87B-481C-BF9A-D2919C75D2CE}" presName="parentText" presStyleLbl="alignNode1" presStyleIdx="2" presStyleCnt="3" custScaleX="94899">
        <dgm:presLayoutVars>
          <dgm:chMax val="1"/>
          <dgm:bulletEnabled val="1"/>
        </dgm:presLayoutVars>
      </dgm:prSet>
      <dgm:spPr/>
      <dgm:t>
        <a:bodyPr/>
        <a:lstStyle/>
        <a:p>
          <a:endParaRPr lang="en-US"/>
        </a:p>
      </dgm:t>
    </dgm:pt>
    <dgm:pt modelId="{4DDCE773-035A-46A7-A1E2-6D36EA3F9FEA}" type="pres">
      <dgm:prSet presAssocID="{87F8D174-B87B-481C-BF9A-D2919C75D2CE}" presName="descendantText" presStyleLbl="alignAcc1" presStyleIdx="2" presStyleCnt="3" custScaleX="82774" custLinFactNeighborX="-8699">
        <dgm:presLayoutVars>
          <dgm:bulletEnabled val="1"/>
        </dgm:presLayoutVars>
      </dgm:prSet>
      <dgm:spPr/>
      <dgm:t>
        <a:bodyPr/>
        <a:lstStyle/>
        <a:p>
          <a:endParaRPr lang="en-US"/>
        </a:p>
      </dgm:t>
    </dgm:pt>
  </dgm:ptLst>
  <dgm:cxnLst>
    <dgm:cxn modelId="{E147F2C3-2FB3-4AE6-844A-1C1FD8A2C2CB}" type="presOf" srcId="{E88BCCBA-F64C-490E-9F2D-13AE83F3AD9F}" destId="{38E04CA1-AB2E-4451-8811-DF20A3932AD6}" srcOrd="0" destOrd="0" presId="urn:microsoft.com/office/officeart/2005/8/layout/chevron2"/>
    <dgm:cxn modelId="{B6109C73-C3D3-4214-8444-7653F364D244}" srcId="{87F8D174-B87B-481C-BF9A-D2919C75D2CE}" destId="{583FE065-FF24-48BB-B403-CF51674C040D}" srcOrd="0" destOrd="0" parTransId="{A4A44971-B3D1-4125-80E2-D6D930933E6C}" sibTransId="{0BA8D522-CF09-4609-B633-910B0D1B70D8}"/>
    <dgm:cxn modelId="{938CB0F1-F188-4675-9D72-96C72E061D35}" srcId="{4F231F61-946A-4AA7-A49A-6E1969BBC093}" destId="{E88BCCBA-F64C-490E-9F2D-13AE83F3AD9F}" srcOrd="0" destOrd="0" parTransId="{38D832AE-7363-466E-AD7C-387E41CF365F}" sibTransId="{A11A33EA-C18B-4618-8AF7-192545D929CB}"/>
    <dgm:cxn modelId="{CA865BEA-4426-4E0C-911F-BE2DAE16BC9E}" srcId="{45A3240C-BBF4-48A1-B6B5-666C397C45E7}" destId="{4F231F61-946A-4AA7-A49A-6E1969BBC093}" srcOrd="0" destOrd="0" parTransId="{EDF97DEC-0EDE-46F1-9E87-9CDFB24129F5}" sibTransId="{3C7CC45F-93D7-4C77-93C2-D239151C15DA}"/>
    <dgm:cxn modelId="{5B031F0B-B2D3-4D83-8547-9E424AC9CA86}" type="presOf" srcId="{4F4E40E7-BFCB-4E66-9546-7E9F292C0152}" destId="{5CB3E08E-823F-42BF-988B-2D375BA39DA9}" srcOrd="0" destOrd="1" presId="urn:microsoft.com/office/officeart/2005/8/layout/chevron2"/>
    <dgm:cxn modelId="{88431D6F-976E-461F-9AE2-A363250EC614}" type="presOf" srcId="{45A3240C-BBF4-48A1-B6B5-666C397C45E7}" destId="{B49B4699-25D1-4635-B2C8-AB36187DDE86}" srcOrd="0" destOrd="0" presId="urn:microsoft.com/office/officeart/2005/8/layout/chevron2"/>
    <dgm:cxn modelId="{79808EEC-CFC9-4513-8CE2-D963F7F5D329}" type="presOf" srcId="{EB9F8994-4AC8-4C3E-AB9B-89936E639BBD}" destId="{4DDCE773-035A-46A7-A1E2-6D36EA3F9FEA}" srcOrd="0" destOrd="2" presId="urn:microsoft.com/office/officeart/2005/8/layout/chevron2"/>
    <dgm:cxn modelId="{618B3E37-8B29-459A-B1FD-A2747B18223F}" type="presOf" srcId="{1E7C9E82-6628-437B-97B4-B42275AA930D}" destId="{38E04CA1-AB2E-4451-8811-DF20A3932AD6}" srcOrd="0" destOrd="1" presId="urn:microsoft.com/office/officeart/2005/8/layout/chevron2"/>
    <dgm:cxn modelId="{B607166D-2BF5-4170-8CA3-AC2DCBDD19C4}" srcId="{0D49FA72-45DB-411D-A9DC-F50306F6F877}" destId="{810BE5D3-E2DB-4826-B795-39BC3E21BE04}" srcOrd="0" destOrd="0" parTransId="{A73FDAA2-7A28-4D76-9DDA-A266F9425F7A}" sibTransId="{01D847D4-4615-4AA8-83C5-A3ED3D4CCCD2}"/>
    <dgm:cxn modelId="{8D66361A-690E-4B9E-9945-7BA3BF99F51C}" type="presOf" srcId="{C41317F5-C06B-4E8A-911E-8760392E33F6}" destId="{4DDCE773-035A-46A7-A1E2-6D36EA3F9FEA}" srcOrd="0" destOrd="1" presId="urn:microsoft.com/office/officeart/2005/8/layout/chevron2"/>
    <dgm:cxn modelId="{FF6BB3DE-0E3C-474F-8341-A40AA67936F3}" type="presOf" srcId="{87F8D174-B87B-481C-BF9A-D2919C75D2CE}" destId="{F172AD03-B8A1-465A-B115-51D48E5548CB}" srcOrd="0" destOrd="0" presId="urn:microsoft.com/office/officeart/2005/8/layout/chevron2"/>
    <dgm:cxn modelId="{61AD7A00-59E9-4612-983C-D234209DFC62}" type="presOf" srcId="{E3C7854A-2568-496C-8FB5-A3A6510158FD}" destId="{5CB3E08E-823F-42BF-988B-2D375BA39DA9}" srcOrd="0" destOrd="2" presId="urn:microsoft.com/office/officeart/2005/8/layout/chevron2"/>
    <dgm:cxn modelId="{66BED23E-AD12-4487-9E3F-378E390BB4BC}" srcId="{0D49FA72-45DB-411D-A9DC-F50306F6F877}" destId="{4F4E40E7-BFCB-4E66-9546-7E9F292C0152}" srcOrd="1" destOrd="0" parTransId="{CCD02D73-92CB-4861-9C7A-1A9A6F2480F7}" sibTransId="{635D909D-21F8-49A4-8347-3B31DA7C721A}"/>
    <dgm:cxn modelId="{E8CBDBFF-D5E2-44AF-994E-D7D6548DB558}" srcId="{4F231F61-946A-4AA7-A49A-6E1969BBC093}" destId="{1E7C9E82-6628-437B-97B4-B42275AA930D}" srcOrd="1" destOrd="0" parTransId="{58590241-9DF9-4EB8-9DE8-1BC584B69170}" sibTransId="{257D3A29-EF32-4955-BF57-A3488A347F8E}"/>
    <dgm:cxn modelId="{9CCEAAB6-95C6-4D71-B46C-ECEA93918C7D}" srcId="{45A3240C-BBF4-48A1-B6B5-666C397C45E7}" destId="{87F8D174-B87B-481C-BF9A-D2919C75D2CE}" srcOrd="2" destOrd="0" parTransId="{910BC2FE-8726-4284-B354-8F6EBB633187}" sibTransId="{4380B0E5-BFB6-4FD6-9B74-93DE905BFEB6}"/>
    <dgm:cxn modelId="{76E350B1-D5D4-4B19-A9EE-C4F352E75219}" srcId="{87F8D174-B87B-481C-BF9A-D2919C75D2CE}" destId="{C41317F5-C06B-4E8A-911E-8760392E33F6}" srcOrd="1" destOrd="0" parTransId="{3FABB89B-52A8-4CE6-BB02-41E8A5204BA8}" sibTransId="{983F6464-DD4D-4525-B788-1EA621ACAE50}"/>
    <dgm:cxn modelId="{15E9934A-36D1-487B-9BC3-E9D9D61F848D}" srcId="{87F8D174-B87B-481C-BF9A-D2919C75D2CE}" destId="{EB9F8994-4AC8-4C3E-AB9B-89936E639BBD}" srcOrd="2" destOrd="0" parTransId="{58C788F3-A0BF-46D6-9A42-4B1B9CC6F38F}" sibTransId="{DBFE00D4-D6E4-4EC4-8673-74BFFBF4568A}"/>
    <dgm:cxn modelId="{C71688AE-C3B5-4807-8752-2933A017FE22}" type="presOf" srcId="{810BE5D3-E2DB-4826-B795-39BC3E21BE04}" destId="{5CB3E08E-823F-42BF-988B-2D375BA39DA9}" srcOrd="0" destOrd="0" presId="urn:microsoft.com/office/officeart/2005/8/layout/chevron2"/>
    <dgm:cxn modelId="{3B81BCC1-2CBB-4FCA-8A3D-9DB415C053BB}" srcId="{0D49FA72-45DB-411D-A9DC-F50306F6F877}" destId="{E3C7854A-2568-496C-8FB5-A3A6510158FD}" srcOrd="2" destOrd="0" parTransId="{F5D91C75-1A2D-4E94-9E67-E4A329E84B61}" sibTransId="{16F30082-6CB4-4C47-9A20-22437541F266}"/>
    <dgm:cxn modelId="{51A6FDB5-8A73-4008-8D33-D14D41C2FAEA}" type="presOf" srcId="{0D49FA72-45DB-411D-A9DC-F50306F6F877}" destId="{AD93193B-C32D-45F0-9EE7-7A2DDB30DA05}" srcOrd="0" destOrd="0" presId="urn:microsoft.com/office/officeart/2005/8/layout/chevron2"/>
    <dgm:cxn modelId="{C35DCDAC-D5E6-420E-8A06-06188CF834EA}" type="presOf" srcId="{4F231F61-946A-4AA7-A49A-6E1969BBC093}" destId="{E6B94D14-204C-4237-A220-37E964BB36A6}" srcOrd="0" destOrd="0" presId="urn:microsoft.com/office/officeart/2005/8/layout/chevron2"/>
    <dgm:cxn modelId="{DFE36757-6E22-460D-AD2A-4EE10E96B83D}" type="presOf" srcId="{583FE065-FF24-48BB-B403-CF51674C040D}" destId="{4DDCE773-035A-46A7-A1E2-6D36EA3F9FEA}" srcOrd="0" destOrd="0" presId="urn:microsoft.com/office/officeart/2005/8/layout/chevron2"/>
    <dgm:cxn modelId="{7C2E1DD9-993F-4108-B342-5DEA36CB6D23}" srcId="{45A3240C-BBF4-48A1-B6B5-666C397C45E7}" destId="{0D49FA72-45DB-411D-A9DC-F50306F6F877}" srcOrd="1" destOrd="0" parTransId="{0A552448-F060-4532-9467-1CD2F8316063}" sibTransId="{FB1F05E0-F66C-49CF-B14F-C139DC0A60E1}"/>
    <dgm:cxn modelId="{9FD28A05-B8A4-497E-B7E3-0A9DCFD6542F}" type="presParOf" srcId="{B49B4699-25D1-4635-B2C8-AB36187DDE86}" destId="{1E107643-8F1F-43D2-8FCC-98E3A100144C}" srcOrd="0" destOrd="0" presId="urn:microsoft.com/office/officeart/2005/8/layout/chevron2"/>
    <dgm:cxn modelId="{CA9DB815-D666-4B50-8D4E-3751D0DBD2DD}" type="presParOf" srcId="{1E107643-8F1F-43D2-8FCC-98E3A100144C}" destId="{E6B94D14-204C-4237-A220-37E964BB36A6}" srcOrd="0" destOrd="0" presId="urn:microsoft.com/office/officeart/2005/8/layout/chevron2"/>
    <dgm:cxn modelId="{9D949783-1812-4A8E-93DD-1FEFFCEFF2A2}" type="presParOf" srcId="{1E107643-8F1F-43D2-8FCC-98E3A100144C}" destId="{38E04CA1-AB2E-4451-8811-DF20A3932AD6}" srcOrd="1" destOrd="0" presId="urn:microsoft.com/office/officeart/2005/8/layout/chevron2"/>
    <dgm:cxn modelId="{3E489EA3-2EE5-46DA-A2E5-AB1CB76AFB86}" type="presParOf" srcId="{B49B4699-25D1-4635-B2C8-AB36187DDE86}" destId="{A86578F2-A617-4055-841B-D9A8D3DE5E9B}" srcOrd="1" destOrd="0" presId="urn:microsoft.com/office/officeart/2005/8/layout/chevron2"/>
    <dgm:cxn modelId="{A56DD517-8EF2-4F36-A954-4433A34EB6C9}" type="presParOf" srcId="{B49B4699-25D1-4635-B2C8-AB36187DDE86}" destId="{289F1A83-9C5F-479A-B5FF-D9A4A0435503}" srcOrd="2" destOrd="0" presId="urn:microsoft.com/office/officeart/2005/8/layout/chevron2"/>
    <dgm:cxn modelId="{67A25E98-CBA0-483A-9E19-CBD82BD7DF2D}" type="presParOf" srcId="{289F1A83-9C5F-479A-B5FF-D9A4A0435503}" destId="{AD93193B-C32D-45F0-9EE7-7A2DDB30DA05}" srcOrd="0" destOrd="0" presId="urn:microsoft.com/office/officeart/2005/8/layout/chevron2"/>
    <dgm:cxn modelId="{C3A56D34-5B09-4B8F-A479-CE3C15B85162}" type="presParOf" srcId="{289F1A83-9C5F-479A-B5FF-D9A4A0435503}" destId="{5CB3E08E-823F-42BF-988B-2D375BA39DA9}" srcOrd="1" destOrd="0" presId="urn:microsoft.com/office/officeart/2005/8/layout/chevron2"/>
    <dgm:cxn modelId="{9A9D6BE0-9932-48C5-BA29-417C25AC8E1A}" type="presParOf" srcId="{B49B4699-25D1-4635-B2C8-AB36187DDE86}" destId="{AB00A6EA-EF7F-472B-8E86-E1CFE23492D2}" srcOrd="3" destOrd="0" presId="urn:microsoft.com/office/officeart/2005/8/layout/chevron2"/>
    <dgm:cxn modelId="{F42F63DF-8BC4-40F8-AA4A-2DD975C4E3D1}" type="presParOf" srcId="{B49B4699-25D1-4635-B2C8-AB36187DDE86}" destId="{FA759585-314D-402F-BED1-4538770F5192}" srcOrd="4" destOrd="0" presId="urn:microsoft.com/office/officeart/2005/8/layout/chevron2"/>
    <dgm:cxn modelId="{E3C4106E-6C55-4F81-8CA3-22B5D0789DA4}" type="presParOf" srcId="{FA759585-314D-402F-BED1-4538770F5192}" destId="{F172AD03-B8A1-465A-B115-51D48E5548CB}" srcOrd="0" destOrd="0" presId="urn:microsoft.com/office/officeart/2005/8/layout/chevron2"/>
    <dgm:cxn modelId="{3DBABA78-D576-4432-8541-3FC0C8B2E5B4}" type="presParOf" srcId="{FA759585-314D-402F-BED1-4538770F5192}" destId="{4DDCE773-035A-46A7-A1E2-6D36EA3F9FE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9DC866-C530-9E40-9A69-9E1ECA394581}" type="doc">
      <dgm:prSet loTypeId="urn:microsoft.com/office/officeart/2009/3/layout/IncreasingArrowsProcess" loCatId="" qsTypeId="urn:microsoft.com/office/officeart/2005/8/quickstyle/simple4" qsCatId="simple" csTypeId="urn:microsoft.com/office/officeart/2005/8/colors/accent1_2" csCatId="accent1" phldr="1"/>
      <dgm:spPr/>
      <dgm:t>
        <a:bodyPr/>
        <a:lstStyle/>
        <a:p>
          <a:endParaRPr lang="en-US"/>
        </a:p>
      </dgm:t>
    </dgm:pt>
    <dgm:pt modelId="{184EAF97-8C6F-E74A-BED9-042654EA10B2}">
      <dgm:prSet phldrT="[Text]"/>
      <dgm:spPr/>
      <dgm:t>
        <a:bodyPr/>
        <a:lstStyle/>
        <a:p>
          <a:r>
            <a:rPr lang="en-US" dirty="0" smtClean="0"/>
            <a:t>Phase 0</a:t>
          </a:r>
          <a:endParaRPr lang="en-US" dirty="0"/>
        </a:p>
      </dgm:t>
    </dgm:pt>
    <dgm:pt modelId="{480C1367-7921-A547-910A-B46D34FC75C4}" type="parTrans" cxnId="{BA30A4FC-C231-3945-9429-05B055962901}">
      <dgm:prSet/>
      <dgm:spPr/>
      <dgm:t>
        <a:bodyPr/>
        <a:lstStyle/>
        <a:p>
          <a:endParaRPr lang="en-US"/>
        </a:p>
      </dgm:t>
    </dgm:pt>
    <dgm:pt modelId="{74CE9AB5-3429-5E41-A725-B06716494B33}" type="sibTrans" cxnId="{BA30A4FC-C231-3945-9429-05B055962901}">
      <dgm:prSet/>
      <dgm:spPr/>
      <dgm:t>
        <a:bodyPr/>
        <a:lstStyle/>
        <a:p>
          <a:endParaRPr lang="en-US"/>
        </a:p>
      </dgm:t>
    </dgm:pt>
    <dgm:pt modelId="{CFC89AC7-D521-C641-8C8B-402591F446D9}">
      <dgm:prSet phldrT="[Text]"/>
      <dgm:spPr/>
      <dgm:t>
        <a:bodyPr/>
        <a:lstStyle/>
        <a:p>
          <a:r>
            <a:rPr lang="en-US" dirty="0" smtClean="0"/>
            <a:t>Budget improvement process</a:t>
          </a:r>
          <a:endParaRPr lang="en-US" dirty="0"/>
        </a:p>
      </dgm:t>
    </dgm:pt>
    <dgm:pt modelId="{A5BF650F-00BA-0E46-B5C1-F6189C69B523}" type="parTrans" cxnId="{EA595CD2-0346-A24F-81BA-0D732BDF0199}">
      <dgm:prSet/>
      <dgm:spPr/>
      <dgm:t>
        <a:bodyPr/>
        <a:lstStyle/>
        <a:p>
          <a:endParaRPr lang="en-US"/>
        </a:p>
      </dgm:t>
    </dgm:pt>
    <dgm:pt modelId="{3DB5C95B-9372-C348-8EA9-78810F5BA8CB}" type="sibTrans" cxnId="{EA595CD2-0346-A24F-81BA-0D732BDF0199}">
      <dgm:prSet/>
      <dgm:spPr/>
      <dgm:t>
        <a:bodyPr/>
        <a:lstStyle/>
        <a:p>
          <a:endParaRPr lang="en-US"/>
        </a:p>
      </dgm:t>
    </dgm:pt>
    <dgm:pt modelId="{1A0BF871-BA64-304A-B85C-8D9E21BF8C96}">
      <dgm:prSet phldrT="[Text]"/>
      <dgm:spPr/>
      <dgm:t>
        <a:bodyPr/>
        <a:lstStyle/>
        <a:p>
          <a:r>
            <a:rPr lang="en-US" dirty="0" smtClean="0"/>
            <a:t>Recommended changes</a:t>
          </a:r>
          <a:endParaRPr lang="en-US" dirty="0"/>
        </a:p>
      </dgm:t>
    </dgm:pt>
    <dgm:pt modelId="{90F7E335-517E-F94D-8BA2-F9DDA7EEE327}" type="parTrans" cxnId="{0FDD80AF-0EB8-D84C-99F8-06A92BFCB488}">
      <dgm:prSet/>
      <dgm:spPr/>
      <dgm:t>
        <a:bodyPr/>
        <a:lstStyle/>
        <a:p>
          <a:endParaRPr lang="en-US"/>
        </a:p>
      </dgm:t>
    </dgm:pt>
    <dgm:pt modelId="{5A7EBDBD-41AE-5F4A-A3F4-149F657E2E85}" type="sibTrans" cxnId="{0FDD80AF-0EB8-D84C-99F8-06A92BFCB488}">
      <dgm:prSet/>
      <dgm:spPr/>
      <dgm:t>
        <a:bodyPr/>
        <a:lstStyle/>
        <a:p>
          <a:endParaRPr lang="en-US"/>
        </a:p>
      </dgm:t>
    </dgm:pt>
    <dgm:pt modelId="{353FA352-3D92-1641-BC31-40939F412656}">
      <dgm:prSet phldrT="[Text]"/>
      <dgm:spPr/>
      <dgm:t>
        <a:bodyPr/>
        <a:lstStyle/>
        <a:p>
          <a:r>
            <a:rPr lang="en-US" dirty="0" smtClean="0"/>
            <a:t>Framework</a:t>
          </a:r>
          <a:endParaRPr lang="en-US" dirty="0"/>
        </a:p>
      </dgm:t>
    </dgm:pt>
    <dgm:pt modelId="{863BF0DE-3E50-A243-88E3-A6CF788E0F76}" type="parTrans" cxnId="{32C16E6E-2F8E-4346-B98E-EB7052DFAC85}">
      <dgm:prSet/>
      <dgm:spPr/>
      <dgm:t>
        <a:bodyPr/>
        <a:lstStyle/>
        <a:p>
          <a:endParaRPr lang="en-US"/>
        </a:p>
      </dgm:t>
    </dgm:pt>
    <dgm:pt modelId="{3DE71BEE-D1AA-994A-ADDA-3679CC6BD8FB}" type="sibTrans" cxnId="{32C16E6E-2F8E-4346-B98E-EB7052DFAC85}">
      <dgm:prSet/>
      <dgm:spPr/>
      <dgm:t>
        <a:bodyPr/>
        <a:lstStyle/>
        <a:p>
          <a:endParaRPr lang="en-US"/>
        </a:p>
      </dgm:t>
    </dgm:pt>
    <dgm:pt modelId="{9ABD4F5C-FEE1-6F4B-B277-EE24FC008A72}">
      <dgm:prSet phldrT="[Text]"/>
      <dgm:spPr/>
      <dgm:t>
        <a:bodyPr/>
        <a:lstStyle/>
        <a:p>
          <a:r>
            <a:rPr lang="en-US" dirty="0" smtClean="0"/>
            <a:t>Generate early detailed project data</a:t>
          </a:r>
          <a:endParaRPr lang="en-US" dirty="0"/>
        </a:p>
      </dgm:t>
    </dgm:pt>
    <dgm:pt modelId="{106239FB-EB10-5D4D-BDE8-AACB2950636B}" type="parTrans" cxnId="{DBE4913B-4FB6-AD48-95F3-CBC6FC7CE3B1}">
      <dgm:prSet/>
      <dgm:spPr/>
      <dgm:t>
        <a:bodyPr/>
        <a:lstStyle/>
        <a:p>
          <a:endParaRPr lang="en-US"/>
        </a:p>
      </dgm:t>
    </dgm:pt>
    <dgm:pt modelId="{A4ECE0CE-6CEE-6749-A7B4-764B738FC7CD}" type="sibTrans" cxnId="{DBE4913B-4FB6-AD48-95F3-CBC6FC7CE3B1}">
      <dgm:prSet/>
      <dgm:spPr/>
      <dgm:t>
        <a:bodyPr/>
        <a:lstStyle/>
        <a:p>
          <a:endParaRPr lang="en-US"/>
        </a:p>
      </dgm:t>
    </dgm:pt>
    <dgm:pt modelId="{80DC5678-887A-C44E-85FA-3F876423EB9D}">
      <dgm:prSet phldrT="[Text]"/>
      <dgm:spPr/>
      <dgm:t>
        <a:bodyPr/>
        <a:lstStyle/>
        <a:p>
          <a:r>
            <a:rPr lang="en-US" dirty="0" smtClean="0"/>
            <a:t>Multiple interactions Staff/Community</a:t>
          </a:r>
          <a:endParaRPr lang="en-US" dirty="0"/>
        </a:p>
      </dgm:t>
    </dgm:pt>
    <dgm:pt modelId="{DA3B1CAF-3E51-2F49-87A7-FEBED3298C69}" type="parTrans" cxnId="{7FCFC937-4D30-634B-9C44-A244DA4B5409}">
      <dgm:prSet/>
      <dgm:spPr/>
      <dgm:t>
        <a:bodyPr/>
        <a:lstStyle/>
        <a:p>
          <a:endParaRPr lang="en-US"/>
        </a:p>
      </dgm:t>
    </dgm:pt>
    <dgm:pt modelId="{A0C995EA-1063-3945-8860-8AEE29B47C9D}" type="sibTrans" cxnId="{7FCFC937-4D30-634B-9C44-A244DA4B5409}">
      <dgm:prSet/>
      <dgm:spPr/>
      <dgm:t>
        <a:bodyPr/>
        <a:lstStyle/>
        <a:p>
          <a:endParaRPr lang="en-US"/>
        </a:p>
      </dgm:t>
    </dgm:pt>
    <dgm:pt modelId="{95A4993C-08D3-484C-B5BF-BB4CF4300EE7}">
      <dgm:prSet phldrT="[Text]"/>
      <dgm:spPr/>
      <dgm:t>
        <a:bodyPr/>
        <a:lstStyle/>
        <a:p>
          <a:r>
            <a:rPr lang="en-US" dirty="0" smtClean="0"/>
            <a:t>Final draft</a:t>
          </a:r>
          <a:endParaRPr lang="en-US" dirty="0"/>
        </a:p>
      </dgm:t>
    </dgm:pt>
    <dgm:pt modelId="{08E5C808-6DC6-BD4A-B654-59D347495882}" type="parTrans" cxnId="{C9EE6FE8-57B9-8C44-B5C8-C177DB5FEEAD}">
      <dgm:prSet/>
      <dgm:spPr/>
      <dgm:t>
        <a:bodyPr/>
        <a:lstStyle/>
        <a:p>
          <a:endParaRPr lang="en-US"/>
        </a:p>
      </dgm:t>
    </dgm:pt>
    <dgm:pt modelId="{78471C67-5E32-3D4D-A58B-85F6980987DB}" type="sibTrans" cxnId="{C9EE6FE8-57B9-8C44-B5C8-C177DB5FEEAD}">
      <dgm:prSet/>
      <dgm:spPr/>
      <dgm:t>
        <a:bodyPr/>
        <a:lstStyle/>
        <a:p>
          <a:endParaRPr lang="en-US"/>
        </a:p>
      </dgm:t>
    </dgm:pt>
    <dgm:pt modelId="{D6E9F4BE-9F04-6847-86DB-8A2004724D8E}">
      <dgm:prSet phldrT="[Text]"/>
      <dgm:spPr/>
      <dgm:t>
        <a:bodyPr/>
        <a:lstStyle/>
        <a:p>
          <a:r>
            <a:rPr lang="en-US" dirty="0" smtClean="0"/>
            <a:t>Earlier public comment</a:t>
          </a:r>
          <a:endParaRPr lang="en-US" dirty="0"/>
        </a:p>
      </dgm:t>
    </dgm:pt>
    <dgm:pt modelId="{701C22A6-28E6-B041-AAB5-A4A148C2CC54}" type="parTrans" cxnId="{743DD2BB-C412-AD40-BDD6-355E177D0918}">
      <dgm:prSet/>
      <dgm:spPr/>
      <dgm:t>
        <a:bodyPr/>
        <a:lstStyle/>
        <a:p>
          <a:endParaRPr lang="en-US"/>
        </a:p>
      </dgm:t>
    </dgm:pt>
    <dgm:pt modelId="{004D5DA1-61E8-9C43-B653-5FB730815F4F}" type="sibTrans" cxnId="{743DD2BB-C412-AD40-BDD6-355E177D0918}">
      <dgm:prSet/>
      <dgm:spPr/>
      <dgm:t>
        <a:bodyPr/>
        <a:lstStyle/>
        <a:p>
          <a:endParaRPr lang="en-US"/>
        </a:p>
      </dgm:t>
    </dgm:pt>
    <dgm:pt modelId="{8BE5D729-910E-8B4F-9AFC-845BF1F79D70}">
      <dgm:prSet phldrT="[Text]"/>
      <dgm:spPr/>
      <dgm:t>
        <a:bodyPr/>
        <a:lstStyle/>
        <a:p>
          <a:r>
            <a:rPr lang="en-US" dirty="0" smtClean="0"/>
            <a:t>Marginal changes to budget</a:t>
          </a:r>
          <a:endParaRPr lang="en-US" dirty="0"/>
        </a:p>
      </dgm:t>
    </dgm:pt>
    <dgm:pt modelId="{CA962FF5-D962-D941-AD89-4849400793D0}" type="parTrans" cxnId="{80D9093D-5BB8-5B48-A484-21183C1039B3}">
      <dgm:prSet/>
      <dgm:spPr/>
      <dgm:t>
        <a:bodyPr/>
        <a:lstStyle/>
        <a:p>
          <a:endParaRPr lang="en-US"/>
        </a:p>
      </dgm:t>
    </dgm:pt>
    <dgm:pt modelId="{AF4103FE-6AF1-B344-A5A5-72915837D82C}" type="sibTrans" cxnId="{80D9093D-5BB8-5B48-A484-21183C1039B3}">
      <dgm:prSet/>
      <dgm:spPr/>
      <dgm:t>
        <a:bodyPr/>
        <a:lstStyle/>
        <a:p>
          <a:endParaRPr lang="en-US"/>
        </a:p>
      </dgm:t>
    </dgm:pt>
    <dgm:pt modelId="{0CCD7429-756F-904C-9CBB-93895BBA7B82}" type="pres">
      <dgm:prSet presAssocID="{4D9DC866-C530-9E40-9A69-9E1ECA394581}" presName="Name0" presStyleCnt="0">
        <dgm:presLayoutVars>
          <dgm:chMax val="5"/>
          <dgm:chPref val="5"/>
          <dgm:dir/>
          <dgm:animLvl val="lvl"/>
        </dgm:presLayoutVars>
      </dgm:prSet>
      <dgm:spPr/>
      <dgm:t>
        <a:bodyPr/>
        <a:lstStyle/>
        <a:p>
          <a:endParaRPr lang="en-US"/>
        </a:p>
      </dgm:t>
    </dgm:pt>
    <dgm:pt modelId="{18C986F3-5745-644A-BF89-7AEA09F81B26}" type="pres">
      <dgm:prSet presAssocID="{184EAF97-8C6F-E74A-BED9-042654EA10B2}" presName="parentText1" presStyleLbl="node1" presStyleIdx="0" presStyleCnt="3">
        <dgm:presLayoutVars>
          <dgm:chMax/>
          <dgm:chPref val="3"/>
          <dgm:bulletEnabled val="1"/>
        </dgm:presLayoutVars>
      </dgm:prSet>
      <dgm:spPr/>
      <dgm:t>
        <a:bodyPr/>
        <a:lstStyle/>
        <a:p>
          <a:endParaRPr lang="en-US"/>
        </a:p>
      </dgm:t>
    </dgm:pt>
    <dgm:pt modelId="{544146CF-764E-5443-A9F6-A9758610BA23}" type="pres">
      <dgm:prSet presAssocID="{184EAF97-8C6F-E74A-BED9-042654EA10B2}" presName="childText1" presStyleLbl="solidAlignAcc1" presStyleIdx="0" presStyleCnt="3">
        <dgm:presLayoutVars>
          <dgm:chMax val="0"/>
          <dgm:chPref val="0"/>
          <dgm:bulletEnabled val="1"/>
        </dgm:presLayoutVars>
      </dgm:prSet>
      <dgm:spPr/>
      <dgm:t>
        <a:bodyPr/>
        <a:lstStyle/>
        <a:p>
          <a:endParaRPr lang="en-US"/>
        </a:p>
      </dgm:t>
    </dgm:pt>
    <dgm:pt modelId="{3D14CA67-F47C-B846-8C88-F5096C72EFEC}" type="pres">
      <dgm:prSet presAssocID="{353FA352-3D92-1641-BC31-40939F412656}" presName="parentText2" presStyleLbl="node1" presStyleIdx="1" presStyleCnt="3">
        <dgm:presLayoutVars>
          <dgm:chMax/>
          <dgm:chPref val="3"/>
          <dgm:bulletEnabled val="1"/>
        </dgm:presLayoutVars>
      </dgm:prSet>
      <dgm:spPr/>
      <dgm:t>
        <a:bodyPr/>
        <a:lstStyle/>
        <a:p>
          <a:endParaRPr lang="en-US"/>
        </a:p>
      </dgm:t>
    </dgm:pt>
    <dgm:pt modelId="{1CDE5271-8E9C-E045-8507-10B75A2381B7}" type="pres">
      <dgm:prSet presAssocID="{353FA352-3D92-1641-BC31-40939F412656}" presName="childText2" presStyleLbl="solidAlignAcc1" presStyleIdx="1" presStyleCnt="3">
        <dgm:presLayoutVars>
          <dgm:chMax val="0"/>
          <dgm:chPref val="0"/>
          <dgm:bulletEnabled val="1"/>
        </dgm:presLayoutVars>
      </dgm:prSet>
      <dgm:spPr/>
      <dgm:t>
        <a:bodyPr/>
        <a:lstStyle/>
        <a:p>
          <a:endParaRPr lang="en-US"/>
        </a:p>
      </dgm:t>
    </dgm:pt>
    <dgm:pt modelId="{F586267B-C552-9147-93CE-8B951A1E4055}" type="pres">
      <dgm:prSet presAssocID="{95A4993C-08D3-484C-B5BF-BB4CF4300EE7}" presName="parentText3" presStyleLbl="node1" presStyleIdx="2" presStyleCnt="3">
        <dgm:presLayoutVars>
          <dgm:chMax/>
          <dgm:chPref val="3"/>
          <dgm:bulletEnabled val="1"/>
        </dgm:presLayoutVars>
      </dgm:prSet>
      <dgm:spPr/>
      <dgm:t>
        <a:bodyPr/>
        <a:lstStyle/>
        <a:p>
          <a:endParaRPr lang="en-US"/>
        </a:p>
      </dgm:t>
    </dgm:pt>
    <dgm:pt modelId="{19147A3D-4CB8-D840-9B1C-F24726D851CF}" type="pres">
      <dgm:prSet presAssocID="{95A4993C-08D3-484C-B5BF-BB4CF4300EE7}" presName="childText3" presStyleLbl="solidAlignAcc1" presStyleIdx="2" presStyleCnt="3">
        <dgm:presLayoutVars>
          <dgm:chMax val="0"/>
          <dgm:chPref val="0"/>
          <dgm:bulletEnabled val="1"/>
        </dgm:presLayoutVars>
      </dgm:prSet>
      <dgm:spPr/>
      <dgm:t>
        <a:bodyPr/>
        <a:lstStyle/>
        <a:p>
          <a:endParaRPr lang="en-US"/>
        </a:p>
      </dgm:t>
    </dgm:pt>
  </dgm:ptLst>
  <dgm:cxnLst>
    <dgm:cxn modelId="{0FDD80AF-0EB8-D84C-99F8-06A92BFCB488}" srcId="{184EAF97-8C6F-E74A-BED9-042654EA10B2}" destId="{1A0BF871-BA64-304A-B85C-8D9E21BF8C96}" srcOrd="1" destOrd="0" parTransId="{90F7E335-517E-F94D-8BA2-F9DDA7EEE327}" sibTransId="{5A7EBDBD-41AE-5F4A-A3F4-149F657E2E85}"/>
    <dgm:cxn modelId="{5187AD0F-7435-48CC-A036-DA77B666CCA9}" type="presOf" srcId="{95A4993C-08D3-484C-B5BF-BB4CF4300EE7}" destId="{F586267B-C552-9147-93CE-8B951A1E4055}" srcOrd="0" destOrd="0" presId="urn:microsoft.com/office/officeart/2009/3/layout/IncreasingArrowsProcess"/>
    <dgm:cxn modelId="{5183BEE4-3E04-4E54-A2D5-3CEE4C2F5119}" type="presOf" srcId="{353FA352-3D92-1641-BC31-40939F412656}" destId="{3D14CA67-F47C-B846-8C88-F5096C72EFEC}" srcOrd="0" destOrd="0" presId="urn:microsoft.com/office/officeart/2009/3/layout/IncreasingArrowsProcess"/>
    <dgm:cxn modelId="{2EF94E1F-4EC7-49C8-A68E-18B7499C95CF}" type="presOf" srcId="{D6E9F4BE-9F04-6847-86DB-8A2004724D8E}" destId="{19147A3D-4CB8-D840-9B1C-F24726D851CF}" srcOrd="0" destOrd="0" presId="urn:microsoft.com/office/officeart/2009/3/layout/IncreasingArrowsProcess"/>
    <dgm:cxn modelId="{25B10F72-815D-40E8-BAFA-7430A93B82EB}" type="presOf" srcId="{9ABD4F5C-FEE1-6F4B-B277-EE24FC008A72}" destId="{1CDE5271-8E9C-E045-8507-10B75A2381B7}" srcOrd="0" destOrd="0" presId="urn:microsoft.com/office/officeart/2009/3/layout/IncreasingArrowsProcess"/>
    <dgm:cxn modelId="{661A5283-D23E-4E95-8B2A-D163E2AA5635}" type="presOf" srcId="{184EAF97-8C6F-E74A-BED9-042654EA10B2}" destId="{18C986F3-5745-644A-BF89-7AEA09F81B26}" srcOrd="0" destOrd="0" presId="urn:microsoft.com/office/officeart/2009/3/layout/IncreasingArrowsProcess"/>
    <dgm:cxn modelId="{AE4F4C5F-1E0F-4BF8-B8EA-9D0B2F29F87A}" type="presOf" srcId="{CFC89AC7-D521-C641-8C8B-402591F446D9}" destId="{544146CF-764E-5443-A9F6-A9758610BA23}" srcOrd="0" destOrd="0" presId="urn:microsoft.com/office/officeart/2009/3/layout/IncreasingArrowsProcess"/>
    <dgm:cxn modelId="{659B2E1B-E8F0-4791-A104-AEDA20E1515D}" type="presOf" srcId="{1A0BF871-BA64-304A-B85C-8D9E21BF8C96}" destId="{544146CF-764E-5443-A9F6-A9758610BA23}" srcOrd="0" destOrd="1" presId="urn:microsoft.com/office/officeart/2009/3/layout/IncreasingArrowsProcess"/>
    <dgm:cxn modelId="{7FCFC937-4D30-634B-9C44-A244DA4B5409}" srcId="{353FA352-3D92-1641-BC31-40939F412656}" destId="{80DC5678-887A-C44E-85FA-3F876423EB9D}" srcOrd="1" destOrd="0" parTransId="{DA3B1CAF-3E51-2F49-87A7-FEBED3298C69}" sibTransId="{A0C995EA-1063-3945-8860-8AEE29B47C9D}"/>
    <dgm:cxn modelId="{743DD2BB-C412-AD40-BDD6-355E177D0918}" srcId="{95A4993C-08D3-484C-B5BF-BB4CF4300EE7}" destId="{D6E9F4BE-9F04-6847-86DB-8A2004724D8E}" srcOrd="0" destOrd="0" parTransId="{701C22A6-28E6-B041-AAB5-A4A148C2CC54}" sibTransId="{004D5DA1-61E8-9C43-B653-5FB730815F4F}"/>
    <dgm:cxn modelId="{C9EE6FE8-57B9-8C44-B5C8-C177DB5FEEAD}" srcId="{4D9DC866-C530-9E40-9A69-9E1ECA394581}" destId="{95A4993C-08D3-484C-B5BF-BB4CF4300EE7}" srcOrd="2" destOrd="0" parTransId="{08E5C808-6DC6-BD4A-B654-59D347495882}" sibTransId="{78471C67-5E32-3D4D-A58B-85F6980987DB}"/>
    <dgm:cxn modelId="{387A294A-C3F6-4D7A-998F-3BEC30A9323F}" type="presOf" srcId="{80DC5678-887A-C44E-85FA-3F876423EB9D}" destId="{1CDE5271-8E9C-E045-8507-10B75A2381B7}" srcOrd="0" destOrd="1" presId="urn:microsoft.com/office/officeart/2009/3/layout/IncreasingArrowsProcess"/>
    <dgm:cxn modelId="{32C16E6E-2F8E-4346-B98E-EB7052DFAC85}" srcId="{4D9DC866-C530-9E40-9A69-9E1ECA394581}" destId="{353FA352-3D92-1641-BC31-40939F412656}" srcOrd="1" destOrd="0" parTransId="{863BF0DE-3E50-A243-88E3-A6CF788E0F76}" sibTransId="{3DE71BEE-D1AA-994A-ADDA-3679CC6BD8FB}"/>
    <dgm:cxn modelId="{DBE4913B-4FB6-AD48-95F3-CBC6FC7CE3B1}" srcId="{353FA352-3D92-1641-BC31-40939F412656}" destId="{9ABD4F5C-FEE1-6F4B-B277-EE24FC008A72}" srcOrd="0" destOrd="0" parTransId="{106239FB-EB10-5D4D-BDE8-AACB2950636B}" sibTransId="{A4ECE0CE-6CEE-6749-A7B4-764B738FC7CD}"/>
    <dgm:cxn modelId="{80D9093D-5BB8-5B48-A484-21183C1039B3}" srcId="{95A4993C-08D3-484C-B5BF-BB4CF4300EE7}" destId="{8BE5D729-910E-8B4F-9AFC-845BF1F79D70}" srcOrd="1" destOrd="0" parTransId="{CA962FF5-D962-D941-AD89-4849400793D0}" sibTransId="{AF4103FE-6AF1-B344-A5A5-72915837D82C}"/>
    <dgm:cxn modelId="{760D7C31-05AA-466A-8530-3A0D5CA65E8B}" type="presOf" srcId="{8BE5D729-910E-8B4F-9AFC-845BF1F79D70}" destId="{19147A3D-4CB8-D840-9B1C-F24726D851CF}" srcOrd="0" destOrd="1" presId="urn:microsoft.com/office/officeart/2009/3/layout/IncreasingArrowsProcess"/>
    <dgm:cxn modelId="{EA595CD2-0346-A24F-81BA-0D732BDF0199}" srcId="{184EAF97-8C6F-E74A-BED9-042654EA10B2}" destId="{CFC89AC7-D521-C641-8C8B-402591F446D9}" srcOrd="0" destOrd="0" parTransId="{A5BF650F-00BA-0E46-B5C1-F6189C69B523}" sibTransId="{3DB5C95B-9372-C348-8EA9-78810F5BA8CB}"/>
    <dgm:cxn modelId="{166831FF-838A-48B7-851A-E3AA061DAAB2}" type="presOf" srcId="{4D9DC866-C530-9E40-9A69-9E1ECA394581}" destId="{0CCD7429-756F-904C-9CBB-93895BBA7B82}" srcOrd="0" destOrd="0" presId="urn:microsoft.com/office/officeart/2009/3/layout/IncreasingArrowsProcess"/>
    <dgm:cxn modelId="{BA30A4FC-C231-3945-9429-05B055962901}" srcId="{4D9DC866-C530-9E40-9A69-9E1ECA394581}" destId="{184EAF97-8C6F-E74A-BED9-042654EA10B2}" srcOrd="0" destOrd="0" parTransId="{480C1367-7921-A547-910A-B46D34FC75C4}" sibTransId="{74CE9AB5-3429-5E41-A725-B06716494B33}"/>
    <dgm:cxn modelId="{FFA36509-49FD-4BF9-AB6B-7542E87F3147}" type="presParOf" srcId="{0CCD7429-756F-904C-9CBB-93895BBA7B82}" destId="{18C986F3-5745-644A-BF89-7AEA09F81B26}" srcOrd="0" destOrd="0" presId="urn:microsoft.com/office/officeart/2009/3/layout/IncreasingArrowsProcess"/>
    <dgm:cxn modelId="{AD4B0460-9226-49E3-8951-8D0CA530B230}" type="presParOf" srcId="{0CCD7429-756F-904C-9CBB-93895BBA7B82}" destId="{544146CF-764E-5443-A9F6-A9758610BA23}" srcOrd="1" destOrd="0" presId="urn:microsoft.com/office/officeart/2009/3/layout/IncreasingArrowsProcess"/>
    <dgm:cxn modelId="{28D4217B-6D42-4DB9-8F23-8A0A190DF388}" type="presParOf" srcId="{0CCD7429-756F-904C-9CBB-93895BBA7B82}" destId="{3D14CA67-F47C-B846-8C88-F5096C72EFEC}" srcOrd="2" destOrd="0" presId="urn:microsoft.com/office/officeart/2009/3/layout/IncreasingArrowsProcess"/>
    <dgm:cxn modelId="{30ED771D-005A-4D81-8057-329FCF3C8BC6}" type="presParOf" srcId="{0CCD7429-756F-904C-9CBB-93895BBA7B82}" destId="{1CDE5271-8E9C-E045-8507-10B75A2381B7}" srcOrd="3" destOrd="0" presId="urn:microsoft.com/office/officeart/2009/3/layout/IncreasingArrowsProcess"/>
    <dgm:cxn modelId="{59315182-950F-4D63-A31E-46C44907727B}" type="presParOf" srcId="{0CCD7429-756F-904C-9CBB-93895BBA7B82}" destId="{F586267B-C552-9147-93CE-8B951A1E4055}" srcOrd="4" destOrd="0" presId="urn:microsoft.com/office/officeart/2009/3/layout/IncreasingArrowsProcess"/>
    <dgm:cxn modelId="{0FBCB078-F521-4F39-B27E-FCC0F4AAEF9B}" type="presParOf" srcId="{0CCD7429-756F-904C-9CBB-93895BBA7B82}" destId="{19147A3D-4CB8-D840-9B1C-F24726D851CF}"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F37C33-B030-7140-8427-1768A3ECF199}" type="doc">
      <dgm:prSet loTypeId="urn:microsoft.com/office/officeart/2009/3/layout/IncreasingArrowsProcess" loCatId="" qsTypeId="urn:microsoft.com/office/officeart/2005/8/quickstyle/simple4" qsCatId="simple" csTypeId="urn:microsoft.com/office/officeart/2005/8/colors/accent1_2" csCatId="accent1" phldr="1"/>
      <dgm:spPr/>
      <dgm:t>
        <a:bodyPr/>
        <a:lstStyle/>
        <a:p>
          <a:endParaRPr lang="en-US"/>
        </a:p>
      </dgm:t>
    </dgm:pt>
    <dgm:pt modelId="{AFE65274-823C-4340-92D3-F81543EA0689}">
      <dgm:prSet phldrT="[Text]"/>
      <dgm:spPr/>
      <dgm:t>
        <a:bodyPr/>
        <a:lstStyle/>
        <a:p>
          <a:r>
            <a:rPr lang="en-US" dirty="0" smtClean="0"/>
            <a:t>Final Draft</a:t>
          </a:r>
          <a:endParaRPr lang="en-US" dirty="0"/>
        </a:p>
      </dgm:t>
    </dgm:pt>
    <dgm:pt modelId="{6147C08F-A330-B14B-89D6-FFC083EB19B5}" type="parTrans" cxnId="{E66DB243-A05C-A44E-8269-CFAEAB772F85}">
      <dgm:prSet/>
      <dgm:spPr/>
      <dgm:t>
        <a:bodyPr/>
        <a:lstStyle/>
        <a:p>
          <a:endParaRPr lang="en-US"/>
        </a:p>
      </dgm:t>
    </dgm:pt>
    <dgm:pt modelId="{5A3464F9-E37F-4A4F-9E29-85EDADDD38FA}" type="sibTrans" cxnId="{E66DB243-A05C-A44E-8269-CFAEAB772F85}">
      <dgm:prSet/>
      <dgm:spPr/>
      <dgm:t>
        <a:bodyPr/>
        <a:lstStyle/>
        <a:p>
          <a:endParaRPr lang="en-US"/>
        </a:p>
      </dgm:t>
    </dgm:pt>
    <dgm:pt modelId="{9DFFF53B-8F01-CE4E-AE98-51FFD6935783}">
      <dgm:prSet phldrT="[Text]"/>
      <dgm:spPr/>
      <dgm:t>
        <a:bodyPr/>
        <a:lstStyle/>
        <a:p>
          <a:r>
            <a:rPr lang="en-US" dirty="0" smtClean="0"/>
            <a:t>Define FY14 projects and activities in AtTask</a:t>
          </a:r>
          <a:endParaRPr lang="en-US" dirty="0"/>
        </a:p>
      </dgm:t>
    </dgm:pt>
    <dgm:pt modelId="{A37DF596-C9A2-AC42-858E-C47C28005A9B}" type="parTrans" cxnId="{A95D25CB-2C44-484E-A153-B0FDCD71FCE0}">
      <dgm:prSet/>
      <dgm:spPr/>
      <dgm:t>
        <a:bodyPr/>
        <a:lstStyle/>
        <a:p>
          <a:endParaRPr lang="en-US"/>
        </a:p>
      </dgm:t>
    </dgm:pt>
    <dgm:pt modelId="{CBCAF5DD-BAFB-104C-84CF-4C8E45F7F162}" type="sibTrans" cxnId="{A95D25CB-2C44-484E-A153-B0FDCD71FCE0}">
      <dgm:prSet/>
      <dgm:spPr/>
      <dgm:t>
        <a:bodyPr/>
        <a:lstStyle/>
        <a:p>
          <a:endParaRPr lang="en-US"/>
        </a:p>
      </dgm:t>
    </dgm:pt>
    <dgm:pt modelId="{0CFDCE27-D45C-DE4C-9AD6-DC5B06F4F976}">
      <dgm:prSet phldrT="[Text]"/>
      <dgm:spPr/>
      <dgm:t>
        <a:bodyPr/>
        <a:lstStyle/>
        <a:p>
          <a:r>
            <a:rPr lang="en-US" dirty="0" smtClean="0"/>
            <a:t>Develop Budget</a:t>
          </a:r>
          <a:endParaRPr lang="en-US" dirty="0"/>
        </a:p>
      </dgm:t>
    </dgm:pt>
    <dgm:pt modelId="{C8E355E5-D381-3C49-812C-9847BED36988}" type="parTrans" cxnId="{6A558ECF-D846-EB4E-9DBC-DBE4CC2322AA}">
      <dgm:prSet/>
      <dgm:spPr/>
      <dgm:t>
        <a:bodyPr/>
        <a:lstStyle/>
        <a:p>
          <a:endParaRPr lang="en-US"/>
        </a:p>
      </dgm:t>
    </dgm:pt>
    <dgm:pt modelId="{A59F8079-FDE2-EA49-8CDD-63A165615FEF}" type="sibTrans" cxnId="{6A558ECF-D846-EB4E-9DBC-DBE4CC2322AA}">
      <dgm:prSet/>
      <dgm:spPr/>
      <dgm:t>
        <a:bodyPr/>
        <a:lstStyle/>
        <a:p>
          <a:endParaRPr lang="en-US"/>
        </a:p>
      </dgm:t>
    </dgm:pt>
    <dgm:pt modelId="{4BFE1B20-11E4-0749-9521-A99DAA53C990}">
      <dgm:prSet phldrT="[Text]"/>
      <dgm:spPr/>
      <dgm:t>
        <a:bodyPr/>
        <a:lstStyle/>
        <a:p>
          <a:r>
            <a:rPr lang="en-US" dirty="0" smtClean="0"/>
            <a:t>Public Comment</a:t>
          </a:r>
          <a:endParaRPr lang="en-US" dirty="0"/>
        </a:p>
      </dgm:t>
    </dgm:pt>
    <dgm:pt modelId="{188B833F-D69E-094E-8BB6-ACA23E18A140}" type="parTrans" cxnId="{6B0C2996-13BD-B84C-8BE7-D38DC57068A8}">
      <dgm:prSet/>
      <dgm:spPr/>
      <dgm:t>
        <a:bodyPr/>
        <a:lstStyle/>
        <a:p>
          <a:endParaRPr lang="en-US"/>
        </a:p>
      </dgm:t>
    </dgm:pt>
    <dgm:pt modelId="{868C0CA6-468C-CC42-A3CB-DF9DF03077AA}" type="sibTrans" cxnId="{6B0C2996-13BD-B84C-8BE7-D38DC57068A8}">
      <dgm:prSet/>
      <dgm:spPr/>
      <dgm:t>
        <a:bodyPr/>
        <a:lstStyle/>
        <a:p>
          <a:endParaRPr lang="en-US"/>
        </a:p>
      </dgm:t>
    </dgm:pt>
    <dgm:pt modelId="{6E91ED37-8A8D-2B41-BA91-BC866BB4B6EE}" type="pres">
      <dgm:prSet presAssocID="{CDF37C33-B030-7140-8427-1768A3ECF199}" presName="Name0" presStyleCnt="0">
        <dgm:presLayoutVars>
          <dgm:chMax val="5"/>
          <dgm:chPref val="5"/>
          <dgm:dir/>
          <dgm:animLvl val="lvl"/>
        </dgm:presLayoutVars>
      </dgm:prSet>
      <dgm:spPr/>
      <dgm:t>
        <a:bodyPr/>
        <a:lstStyle/>
        <a:p>
          <a:endParaRPr lang="en-US"/>
        </a:p>
      </dgm:t>
    </dgm:pt>
    <dgm:pt modelId="{E30E9FB5-7E54-0749-9323-5703D9A594E7}" type="pres">
      <dgm:prSet presAssocID="{AFE65274-823C-4340-92D3-F81543EA0689}" presName="parentText1" presStyleLbl="node1" presStyleIdx="0" presStyleCnt="1" custScaleX="63284">
        <dgm:presLayoutVars>
          <dgm:chMax/>
          <dgm:chPref val="3"/>
          <dgm:bulletEnabled val="1"/>
        </dgm:presLayoutVars>
      </dgm:prSet>
      <dgm:spPr/>
      <dgm:t>
        <a:bodyPr/>
        <a:lstStyle/>
        <a:p>
          <a:endParaRPr lang="en-US"/>
        </a:p>
      </dgm:t>
    </dgm:pt>
    <dgm:pt modelId="{44791452-E942-954A-BBAD-265D1B50ED74}" type="pres">
      <dgm:prSet presAssocID="{AFE65274-823C-4340-92D3-F81543EA0689}" presName="childText1" presStyleLbl="solidAlignAcc1" presStyleIdx="0" presStyleCnt="1" custScaleX="59344" custScaleY="59306" custLinFactNeighborY="-18692">
        <dgm:presLayoutVars>
          <dgm:chMax val="0"/>
          <dgm:chPref val="0"/>
          <dgm:bulletEnabled val="1"/>
        </dgm:presLayoutVars>
      </dgm:prSet>
      <dgm:spPr/>
      <dgm:t>
        <a:bodyPr/>
        <a:lstStyle/>
        <a:p>
          <a:endParaRPr lang="en-US"/>
        </a:p>
      </dgm:t>
    </dgm:pt>
  </dgm:ptLst>
  <dgm:cxnLst>
    <dgm:cxn modelId="{6A558ECF-D846-EB4E-9DBC-DBE4CC2322AA}" srcId="{AFE65274-823C-4340-92D3-F81543EA0689}" destId="{0CFDCE27-D45C-DE4C-9AD6-DC5B06F4F976}" srcOrd="1" destOrd="0" parTransId="{C8E355E5-D381-3C49-812C-9847BED36988}" sibTransId="{A59F8079-FDE2-EA49-8CDD-63A165615FEF}"/>
    <dgm:cxn modelId="{E66DB243-A05C-A44E-8269-CFAEAB772F85}" srcId="{CDF37C33-B030-7140-8427-1768A3ECF199}" destId="{AFE65274-823C-4340-92D3-F81543EA0689}" srcOrd="0" destOrd="0" parTransId="{6147C08F-A330-B14B-89D6-FFC083EB19B5}" sibTransId="{5A3464F9-E37F-4A4F-9E29-85EDADDD38FA}"/>
    <dgm:cxn modelId="{6B0C2996-13BD-B84C-8BE7-D38DC57068A8}" srcId="{AFE65274-823C-4340-92D3-F81543EA0689}" destId="{4BFE1B20-11E4-0749-9521-A99DAA53C990}" srcOrd="2" destOrd="0" parTransId="{188B833F-D69E-094E-8BB6-ACA23E18A140}" sibTransId="{868C0CA6-468C-CC42-A3CB-DF9DF03077AA}"/>
    <dgm:cxn modelId="{A95D25CB-2C44-484E-A153-B0FDCD71FCE0}" srcId="{AFE65274-823C-4340-92D3-F81543EA0689}" destId="{9DFFF53B-8F01-CE4E-AE98-51FFD6935783}" srcOrd="0" destOrd="0" parTransId="{A37DF596-C9A2-AC42-858E-C47C28005A9B}" sibTransId="{CBCAF5DD-BAFB-104C-84CF-4C8E45F7F162}"/>
    <dgm:cxn modelId="{41437814-F974-4973-8D70-0AA5EB28AA2D}" type="presOf" srcId="{0CFDCE27-D45C-DE4C-9AD6-DC5B06F4F976}" destId="{44791452-E942-954A-BBAD-265D1B50ED74}" srcOrd="0" destOrd="1" presId="urn:microsoft.com/office/officeart/2009/3/layout/IncreasingArrowsProcess"/>
    <dgm:cxn modelId="{D51E4D7A-36C1-4AF3-A3BE-BE7513B93012}" type="presOf" srcId="{CDF37C33-B030-7140-8427-1768A3ECF199}" destId="{6E91ED37-8A8D-2B41-BA91-BC866BB4B6EE}" srcOrd="0" destOrd="0" presId="urn:microsoft.com/office/officeart/2009/3/layout/IncreasingArrowsProcess"/>
    <dgm:cxn modelId="{78296BB2-4886-43AA-AC69-A4882FEB2E83}" type="presOf" srcId="{4BFE1B20-11E4-0749-9521-A99DAA53C990}" destId="{44791452-E942-954A-BBAD-265D1B50ED74}" srcOrd="0" destOrd="2" presId="urn:microsoft.com/office/officeart/2009/3/layout/IncreasingArrowsProcess"/>
    <dgm:cxn modelId="{10DDA945-BF8B-49C7-98BE-52307C911F91}" type="presOf" srcId="{9DFFF53B-8F01-CE4E-AE98-51FFD6935783}" destId="{44791452-E942-954A-BBAD-265D1B50ED74}" srcOrd="0" destOrd="0" presId="urn:microsoft.com/office/officeart/2009/3/layout/IncreasingArrowsProcess"/>
    <dgm:cxn modelId="{9E860785-E5BB-442B-ACB5-2AEAEE32587B}" type="presOf" srcId="{AFE65274-823C-4340-92D3-F81543EA0689}" destId="{E30E9FB5-7E54-0749-9323-5703D9A594E7}" srcOrd="0" destOrd="0" presId="urn:microsoft.com/office/officeart/2009/3/layout/IncreasingArrowsProcess"/>
    <dgm:cxn modelId="{87BB41DD-4BF8-45CD-8AB3-3B342469C34B}" type="presParOf" srcId="{6E91ED37-8A8D-2B41-BA91-BC866BB4B6EE}" destId="{E30E9FB5-7E54-0749-9323-5703D9A594E7}" srcOrd="0" destOrd="0" presId="urn:microsoft.com/office/officeart/2009/3/layout/IncreasingArrowsProcess"/>
    <dgm:cxn modelId="{FDE598F4-9C84-42F9-9083-EA74655FD027}" type="presParOf" srcId="{6E91ED37-8A8D-2B41-BA91-BC866BB4B6EE}" destId="{44791452-E942-954A-BBAD-265D1B50ED74}" srcOrd="1" destOrd="0" presId="urn:microsoft.com/office/officeart/2009/3/layout/IncreasingArrows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94D14-204C-4237-A220-37E964BB36A6}">
      <dsp:nvSpPr>
        <dsp:cNvPr id="0" name=""/>
        <dsp:cNvSpPr/>
      </dsp:nvSpPr>
      <dsp:spPr>
        <a:xfrm rot="5400000">
          <a:off x="-156191" y="337682"/>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STRATEGIC </a:t>
          </a:r>
          <a:br>
            <a:rPr lang="en-US" sz="1600" kern="1200" dirty="0" smtClean="0"/>
          </a:br>
          <a:r>
            <a:rPr lang="en-US" sz="1600" kern="1200" dirty="0" smtClean="0"/>
            <a:t>PLAN</a:t>
          </a:r>
          <a:endParaRPr lang="en-US" sz="1600" kern="1200" dirty="0"/>
        </a:p>
      </dsp:txBody>
      <dsp:txXfrm rot="-5400000">
        <a:off x="178995" y="501624"/>
        <a:ext cx="998256" cy="670371"/>
      </dsp:txXfrm>
    </dsp:sp>
    <dsp:sp modelId="{38E04CA1-AB2E-4451-8811-DF20A3932AD6}">
      <dsp:nvSpPr>
        <dsp:cNvPr id="0" name=""/>
        <dsp:cNvSpPr/>
      </dsp:nvSpPr>
      <dsp:spPr>
        <a:xfrm rot="5400000">
          <a:off x="2577162" y="-1350534"/>
          <a:ext cx="1142669" cy="3848734"/>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Long Term Design</a:t>
          </a:r>
          <a:endParaRPr lang="en-US" sz="1600" kern="1200" dirty="0"/>
        </a:p>
        <a:p>
          <a:pPr marL="171450" lvl="1" indent="-171450" algn="l" defTabSz="711200">
            <a:lnSpc>
              <a:spcPct val="90000"/>
            </a:lnSpc>
            <a:spcBef>
              <a:spcPct val="0"/>
            </a:spcBef>
            <a:spcAft>
              <a:spcPct val="15000"/>
            </a:spcAft>
            <a:buChar char="••"/>
          </a:pPr>
          <a:r>
            <a:rPr lang="en-US" sz="1600" kern="1200" dirty="0" smtClean="0"/>
            <a:t>Organization-wide Objective/Goal</a:t>
          </a:r>
          <a:endParaRPr lang="en-US" sz="1600" kern="1200" dirty="0"/>
        </a:p>
      </dsp:txBody>
      <dsp:txXfrm rot="-5400000">
        <a:off x="1224130" y="58279"/>
        <a:ext cx="3792953" cy="1031107"/>
      </dsp:txXfrm>
    </dsp:sp>
    <dsp:sp modelId="{AD93193B-C32D-45F0-9EE7-7A2DDB30DA05}">
      <dsp:nvSpPr>
        <dsp:cNvPr id="0" name=""/>
        <dsp:cNvSpPr/>
      </dsp:nvSpPr>
      <dsp:spPr>
        <a:xfrm rot="5400000">
          <a:off x="-156191" y="1813015"/>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BUDGET &amp; OPS PLAN</a:t>
          </a:r>
          <a:endParaRPr lang="en-US" sz="1600" kern="1200" dirty="0"/>
        </a:p>
      </dsp:txBody>
      <dsp:txXfrm rot="-5400000">
        <a:off x="178995" y="1976957"/>
        <a:ext cx="998256" cy="670371"/>
      </dsp:txXfrm>
    </dsp:sp>
    <dsp:sp modelId="{5CB3E08E-823F-42BF-988B-2D375BA39DA9}">
      <dsp:nvSpPr>
        <dsp:cNvPr id="0" name=""/>
        <dsp:cNvSpPr/>
      </dsp:nvSpPr>
      <dsp:spPr>
        <a:xfrm rot="5400000">
          <a:off x="2544844" y="159969"/>
          <a:ext cx="1142669" cy="377839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Annual Update</a:t>
          </a:r>
          <a:endParaRPr lang="en-US" sz="1600" kern="1200" dirty="0"/>
        </a:p>
        <a:p>
          <a:pPr marL="171450" lvl="1" indent="-171450" algn="l" defTabSz="711200">
            <a:lnSpc>
              <a:spcPct val="90000"/>
            </a:lnSpc>
            <a:spcBef>
              <a:spcPct val="0"/>
            </a:spcBef>
            <a:spcAft>
              <a:spcPct val="15000"/>
            </a:spcAft>
            <a:buChar char="••"/>
          </a:pPr>
          <a:r>
            <a:rPr lang="en-US" sz="1600" kern="1200" dirty="0" smtClean="0"/>
            <a:t>Outline Required Resources</a:t>
          </a:r>
          <a:endParaRPr lang="en-US" sz="1600" kern="1200" dirty="0"/>
        </a:p>
        <a:p>
          <a:pPr marL="171450" lvl="1" indent="-171450" algn="l" defTabSz="711200">
            <a:lnSpc>
              <a:spcPct val="90000"/>
            </a:lnSpc>
            <a:spcBef>
              <a:spcPct val="0"/>
            </a:spcBef>
            <a:spcAft>
              <a:spcPct val="15000"/>
            </a:spcAft>
            <a:buChar char="••"/>
          </a:pPr>
          <a:r>
            <a:rPr lang="en-US" sz="1600" kern="1200" dirty="0" smtClean="0"/>
            <a:t>Fulfill Core Deliverables and Services</a:t>
          </a:r>
          <a:endParaRPr lang="en-US" sz="1600" kern="1200" dirty="0"/>
        </a:p>
      </dsp:txBody>
      <dsp:txXfrm rot="-5400000">
        <a:off x="1226983" y="1533612"/>
        <a:ext cx="3722611" cy="1031107"/>
      </dsp:txXfrm>
    </dsp:sp>
    <dsp:sp modelId="{F172AD03-B8A1-465A-B115-51D48E5548CB}">
      <dsp:nvSpPr>
        <dsp:cNvPr id="0" name=""/>
        <dsp:cNvSpPr/>
      </dsp:nvSpPr>
      <dsp:spPr>
        <a:xfrm rot="5400000">
          <a:off x="-156191" y="3288348"/>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EXECUTION</a:t>
          </a:r>
          <a:endParaRPr lang="en-US" sz="1600" kern="1200" dirty="0"/>
        </a:p>
      </dsp:txBody>
      <dsp:txXfrm rot="-5400000">
        <a:off x="178995" y="3452290"/>
        <a:ext cx="998256" cy="670371"/>
      </dsp:txXfrm>
    </dsp:sp>
    <dsp:sp modelId="{4DDCE773-035A-46A7-A1E2-6D36EA3F9FEA}">
      <dsp:nvSpPr>
        <dsp:cNvPr id="0" name=""/>
        <dsp:cNvSpPr/>
      </dsp:nvSpPr>
      <dsp:spPr>
        <a:xfrm rot="5400000">
          <a:off x="2544844" y="1635301"/>
          <a:ext cx="1142669" cy="377839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smtClean="0"/>
            <a:t>Recurring Monitoring</a:t>
          </a:r>
          <a:endParaRPr lang="en-US" sz="1600" kern="1200" dirty="0"/>
        </a:p>
        <a:p>
          <a:pPr marL="171450" lvl="1" indent="-171450" algn="l" defTabSz="711200">
            <a:lnSpc>
              <a:spcPct val="90000"/>
            </a:lnSpc>
            <a:spcBef>
              <a:spcPct val="0"/>
            </a:spcBef>
            <a:spcAft>
              <a:spcPct val="15000"/>
            </a:spcAft>
            <a:buChar char="••"/>
          </a:pPr>
          <a:r>
            <a:rPr lang="en-US" sz="1600" kern="1200" dirty="0" smtClean="0"/>
            <a:t>Interdependent Projects /Activities</a:t>
          </a:r>
          <a:endParaRPr lang="en-US" sz="1600" kern="1200" dirty="0"/>
        </a:p>
        <a:p>
          <a:pPr marL="171450" lvl="1" indent="-171450" algn="l" defTabSz="711200">
            <a:lnSpc>
              <a:spcPct val="90000"/>
            </a:lnSpc>
            <a:spcBef>
              <a:spcPct val="0"/>
            </a:spcBef>
            <a:spcAft>
              <a:spcPct val="15000"/>
            </a:spcAft>
            <a:buChar char="••"/>
          </a:pPr>
          <a:r>
            <a:rPr lang="en-US" sz="1600" kern="1200" dirty="0" smtClean="0"/>
            <a:t>Cyclical Projects and Tasks assigned during Fiscal-Year Timeframe </a:t>
          </a:r>
          <a:endParaRPr lang="en-US" sz="1600" kern="1200" dirty="0"/>
        </a:p>
      </dsp:txBody>
      <dsp:txXfrm rot="-5400000">
        <a:off x="1226983" y="3008944"/>
        <a:ext cx="3722611" cy="1031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986F3-5745-644A-BF89-7AEA09F81B26}">
      <dsp:nvSpPr>
        <dsp:cNvPr id="0" name=""/>
        <dsp:cNvSpPr/>
      </dsp:nvSpPr>
      <dsp:spPr>
        <a:xfrm>
          <a:off x="0" y="56841"/>
          <a:ext cx="6096000"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Phase 0</a:t>
          </a:r>
          <a:endParaRPr lang="en-US" sz="1700" kern="1200" dirty="0"/>
        </a:p>
      </dsp:txBody>
      <dsp:txXfrm>
        <a:off x="0" y="278793"/>
        <a:ext cx="5874048" cy="443905"/>
      </dsp:txXfrm>
    </dsp:sp>
    <dsp:sp modelId="{544146CF-764E-5443-A9F6-A9758610BA23}">
      <dsp:nvSpPr>
        <dsp:cNvPr id="0" name=""/>
        <dsp:cNvSpPr/>
      </dsp:nvSpPr>
      <dsp:spPr>
        <a:xfrm>
          <a:off x="0" y="741471"/>
          <a:ext cx="1877568" cy="1710248"/>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Budget improvement process</a:t>
          </a:r>
          <a:endParaRPr lang="en-US" sz="1700" kern="1200" dirty="0"/>
        </a:p>
        <a:p>
          <a:pPr lvl="0" algn="l" defTabSz="755650">
            <a:lnSpc>
              <a:spcPct val="90000"/>
            </a:lnSpc>
            <a:spcBef>
              <a:spcPct val="0"/>
            </a:spcBef>
            <a:spcAft>
              <a:spcPct val="35000"/>
            </a:spcAft>
          </a:pPr>
          <a:r>
            <a:rPr lang="en-US" sz="1700" kern="1200" dirty="0" smtClean="0"/>
            <a:t>Recommended changes</a:t>
          </a:r>
          <a:endParaRPr lang="en-US" sz="1700" kern="1200" dirty="0"/>
        </a:p>
      </dsp:txBody>
      <dsp:txXfrm>
        <a:off x="0" y="741471"/>
        <a:ext cx="1877568" cy="1710248"/>
      </dsp:txXfrm>
    </dsp:sp>
    <dsp:sp modelId="{3D14CA67-F47C-B846-8C88-F5096C72EFEC}">
      <dsp:nvSpPr>
        <dsp:cNvPr id="0" name=""/>
        <dsp:cNvSpPr/>
      </dsp:nvSpPr>
      <dsp:spPr>
        <a:xfrm>
          <a:off x="1877568" y="352778"/>
          <a:ext cx="4218432"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Framework</a:t>
          </a:r>
          <a:endParaRPr lang="en-US" sz="1700" kern="1200" dirty="0"/>
        </a:p>
      </dsp:txBody>
      <dsp:txXfrm>
        <a:off x="1877568" y="574730"/>
        <a:ext cx="3996480" cy="443905"/>
      </dsp:txXfrm>
    </dsp:sp>
    <dsp:sp modelId="{1CDE5271-8E9C-E045-8507-10B75A2381B7}">
      <dsp:nvSpPr>
        <dsp:cNvPr id="0" name=""/>
        <dsp:cNvSpPr/>
      </dsp:nvSpPr>
      <dsp:spPr>
        <a:xfrm>
          <a:off x="1877568" y="1037407"/>
          <a:ext cx="1877568" cy="1710248"/>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Generate early detailed project data</a:t>
          </a:r>
          <a:endParaRPr lang="en-US" sz="1700" kern="1200" dirty="0"/>
        </a:p>
        <a:p>
          <a:pPr lvl="0" algn="l" defTabSz="755650">
            <a:lnSpc>
              <a:spcPct val="90000"/>
            </a:lnSpc>
            <a:spcBef>
              <a:spcPct val="0"/>
            </a:spcBef>
            <a:spcAft>
              <a:spcPct val="35000"/>
            </a:spcAft>
          </a:pPr>
          <a:r>
            <a:rPr lang="en-US" sz="1700" kern="1200" dirty="0" smtClean="0"/>
            <a:t>Multiple interactions Staff/Community</a:t>
          </a:r>
          <a:endParaRPr lang="en-US" sz="1700" kern="1200" dirty="0"/>
        </a:p>
      </dsp:txBody>
      <dsp:txXfrm>
        <a:off x="1877568" y="1037407"/>
        <a:ext cx="1877568" cy="1710248"/>
      </dsp:txXfrm>
    </dsp:sp>
    <dsp:sp modelId="{F586267B-C552-9147-93CE-8B951A1E4055}">
      <dsp:nvSpPr>
        <dsp:cNvPr id="0" name=""/>
        <dsp:cNvSpPr/>
      </dsp:nvSpPr>
      <dsp:spPr>
        <a:xfrm>
          <a:off x="3755136" y="648714"/>
          <a:ext cx="2340864"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Final draft</a:t>
          </a:r>
          <a:endParaRPr lang="en-US" sz="1700" kern="1200" dirty="0"/>
        </a:p>
      </dsp:txBody>
      <dsp:txXfrm>
        <a:off x="3755136" y="870666"/>
        <a:ext cx="2118912" cy="443905"/>
      </dsp:txXfrm>
    </dsp:sp>
    <dsp:sp modelId="{19147A3D-4CB8-D840-9B1C-F24726D851CF}">
      <dsp:nvSpPr>
        <dsp:cNvPr id="0" name=""/>
        <dsp:cNvSpPr/>
      </dsp:nvSpPr>
      <dsp:spPr>
        <a:xfrm>
          <a:off x="3755136" y="1333344"/>
          <a:ext cx="1877568" cy="1685219"/>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Earlier public comment</a:t>
          </a:r>
          <a:endParaRPr lang="en-US" sz="1700" kern="1200" dirty="0"/>
        </a:p>
        <a:p>
          <a:pPr lvl="0" algn="l" defTabSz="755650">
            <a:lnSpc>
              <a:spcPct val="90000"/>
            </a:lnSpc>
            <a:spcBef>
              <a:spcPct val="0"/>
            </a:spcBef>
            <a:spcAft>
              <a:spcPct val="35000"/>
            </a:spcAft>
          </a:pPr>
          <a:r>
            <a:rPr lang="en-US" sz="1700" kern="1200" dirty="0" smtClean="0"/>
            <a:t>Marginal changes to budget</a:t>
          </a:r>
          <a:endParaRPr lang="en-US" sz="1700" kern="1200" dirty="0"/>
        </a:p>
      </dsp:txBody>
      <dsp:txXfrm>
        <a:off x="3755136" y="1333344"/>
        <a:ext cx="1877568" cy="16852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E9FB5-7E54-0749-9323-5703D9A594E7}">
      <dsp:nvSpPr>
        <dsp:cNvPr id="0" name=""/>
        <dsp:cNvSpPr/>
      </dsp:nvSpPr>
      <dsp:spPr>
        <a:xfrm>
          <a:off x="1140811" y="216021"/>
          <a:ext cx="3439734" cy="791612"/>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254000" bIns="125669" numCol="1" spcCol="1270" anchor="ctr" anchorCtr="0">
          <a:noAutofit/>
        </a:bodyPr>
        <a:lstStyle/>
        <a:p>
          <a:pPr lvl="0" algn="l" defTabSz="666750">
            <a:lnSpc>
              <a:spcPct val="90000"/>
            </a:lnSpc>
            <a:spcBef>
              <a:spcPct val="0"/>
            </a:spcBef>
            <a:spcAft>
              <a:spcPct val="35000"/>
            </a:spcAft>
          </a:pPr>
          <a:r>
            <a:rPr lang="en-US" sz="1500" kern="1200" dirty="0" smtClean="0"/>
            <a:t>Final Draft</a:t>
          </a:r>
          <a:endParaRPr lang="en-US" sz="1500" kern="1200" dirty="0"/>
        </a:p>
      </dsp:txBody>
      <dsp:txXfrm>
        <a:off x="1140811" y="413924"/>
        <a:ext cx="3241831" cy="395806"/>
      </dsp:txXfrm>
    </dsp:sp>
    <dsp:sp modelId="{44791452-E942-954A-BBAD-265D1B50ED74}">
      <dsp:nvSpPr>
        <dsp:cNvPr id="0" name=""/>
        <dsp:cNvSpPr/>
      </dsp:nvSpPr>
      <dsp:spPr>
        <a:xfrm>
          <a:off x="1164026" y="864095"/>
          <a:ext cx="2980758" cy="1259286"/>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Define FY14 projects and activities in AtTask</a:t>
          </a:r>
          <a:endParaRPr lang="en-US" sz="1500" kern="1200" dirty="0"/>
        </a:p>
        <a:p>
          <a:pPr lvl="0" algn="l" defTabSz="666750">
            <a:lnSpc>
              <a:spcPct val="90000"/>
            </a:lnSpc>
            <a:spcBef>
              <a:spcPct val="0"/>
            </a:spcBef>
            <a:spcAft>
              <a:spcPct val="35000"/>
            </a:spcAft>
          </a:pPr>
          <a:r>
            <a:rPr lang="en-US" sz="1500" kern="1200" dirty="0" smtClean="0"/>
            <a:t>Develop Budget</a:t>
          </a:r>
          <a:endParaRPr lang="en-US" sz="1500" kern="1200" dirty="0"/>
        </a:p>
        <a:p>
          <a:pPr lvl="0" algn="l" defTabSz="666750">
            <a:lnSpc>
              <a:spcPct val="90000"/>
            </a:lnSpc>
            <a:spcBef>
              <a:spcPct val="0"/>
            </a:spcBef>
            <a:spcAft>
              <a:spcPct val="35000"/>
            </a:spcAft>
          </a:pPr>
          <a:r>
            <a:rPr lang="en-US" sz="1500" kern="1200" dirty="0" smtClean="0"/>
            <a:t>Public Comment</a:t>
          </a:r>
          <a:endParaRPr lang="en-US" sz="1500" kern="1200" dirty="0"/>
        </a:p>
      </dsp:txBody>
      <dsp:txXfrm>
        <a:off x="1164026" y="864095"/>
        <a:ext cx="2980758" cy="12592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595" tIns="48299" rIns="96595" bIns="48299"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595" tIns="48299" rIns="96595" bIns="48299" rtlCol="0"/>
          <a:lstStyle>
            <a:lvl1pPr algn="r">
              <a:defRPr sz="1200"/>
            </a:lvl1pPr>
          </a:lstStyle>
          <a:p>
            <a:fld id="{34A0D38C-903D-D84E-A776-43A8034AD382}" type="datetime1">
              <a:rPr lang="en-US" smtClean="0"/>
              <a:pPr/>
              <a:t>5/16/2013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595" tIns="48299" rIns="96595" bIns="48299"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595" tIns="48299" rIns="96595" bIns="48299" rtlCol="0" anchor="b"/>
          <a:lstStyle>
            <a:lvl1pPr algn="r">
              <a:defRPr sz="1200"/>
            </a:lvl1pPr>
          </a:lstStyle>
          <a:p>
            <a:fld id="{0F885A87-EA0E-2947-93B9-3269BCCDEFB9}" type="slidenum">
              <a:rPr lang="en-US" smtClean="0"/>
              <a:pPr/>
              <a:t>‹#›</a:t>
            </a:fld>
            <a:endParaRPr lang="en-US"/>
          </a:p>
        </p:txBody>
      </p:sp>
    </p:spTree>
    <p:extLst>
      <p:ext uri="{BB962C8B-B14F-4D97-AF65-F5344CB8AC3E}">
        <p14:creationId xmlns:p14="http://schemas.microsoft.com/office/powerpoint/2010/main" val="11675489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595" tIns="48299" rIns="96595" bIns="48299"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595" tIns="48299" rIns="96595" bIns="48299" rtlCol="0"/>
          <a:lstStyle>
            <a:lvl1pPr algn="r">
              <a:defRPr sz="1200"/>
            </a:lvl1pPr>
          </a:lstStyle>
          <a:p>
            <a:fld id="{289EB819-9955-384D-8D4D-6D7C38F1F2BB}" type="datetime1">
              <a:rPr lang="en-US" smtClean="0"/>
              <a:pPr/>
              <a:t>5/16/2013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595" tIns="48299" rIns="96595" bIns="48299"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595" tIns="48299" rIns="96595" bIns="48299"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595" tIns="48299" rIns="96595" bIns="4829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595" tIns="48299" rIns="96595" bIns="48299" rtlCol="0" anchor="b"/>
          <a:lstStyle>
            <a:lvl1pPr algn="r">
              <a:defRPr sz="1200"/>
            </a:lvl1pPr>
          </a:lstStyle>
          <a:p>
            <a:fld id="{87FCD7E7-0C57-B74C-B378-86AF402DC636}" type="slidenum">
              <a:rPr lang="en-US" smtClean="0"/>
              <a:pPr/>
              <a:t>‹#›</a:t>
            </a:fld>
            <a:endParaRPr lang="en-US"/>
          </a:p>
        </p:txBody>
      </p:sp>
    </p:spTree>
    <p:extLst>
      <p:ext uri="{BB962C8B-B14F-4D97-AF65-F5344CB8AC3E}">
        <p14:creationId xmlns:p14="http://schemas.microsoft.com/office/powerpoint/2010/main" val="2238960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51B65-4C67-8248-BF35-CFDECAB6297D}" type="slidenum">
              <a:rPr lang="en-US" smtClean="0"/>
              <a:t>26</a:t>
            </a:fld>
            <a:endParaRPr lang="en-US"/>
          </a:p>
        </p:txBody>
      </p:sp>
    </p:spTree>
    <p:extLst>
      <p:ext uri="{BB962C8B-B14F-4D97-AF65-F5344CB8AC3E}">
        <p14:creationId xmlns:p14="http://schemas.microsoft.com/office/powerpoint/2010/main" val="78553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51B65-4C67-8248-BF35-CFDECAB6297D}" type="slidenum">
              <a:rPr lang="en-US" smtClean="0"/>
              <a:t>27</a:t>
            </a:fld>
            <a:endParaRPr lang="en-US"/>
          </a:p>
        </p:txBody>
      </p:sp>
    </p:spTree>
    <p:extLst>
      <p:ext uri="{BB962C8B-B14F-4D97-AF65-F5344CB8AC3E}">
        <p14:creationId xmlns:p14="http://schemas.microsoft.com/office/powerpoint/2010/main" val="78553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38</a:t>
            </a:fld>
            <a:endParaRPr lang="en-US"/>
          </a:p>
        </p:txBody>
      </p:sp>
    </p:spTree>
    <p:extLst>
      <p:ext uri="{BB962C8B-B14F-4D97-AF65-F5344CB8AC3E}">
        <p14:creationId xmlns:p14="http://schemas.microsoft.com/office/powerpoint/2010/main" val="2719343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CD7E7-0C57-B74C-B378-86AF402DC636}" type="slidenum">
              <a:rPr lang="en-US" smtClean="0"/>
              <a:pPr/>
              <a:t>39</a:t>
            </a:fld>
            <a:endParaRPr lang="en-US"/>
          </a:p>
        </p:txBody>
      </p:sp>
    </p:spTree>
    <p:extLst>
      <p:ext uri="{BB962C8B-B14F-4D97-AF65-F5344CB8AC3E}">
        <p14:creationId xmlns:p14="http://schemas.microsoft.com/office/powerpoint/2010/main" val="27193434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10</a:t>
            </a:fld>
            <a:endParaRPr lang="en-US"/>
          </a:p>
        </p:txBody>
      </p:sp>
    </p:spTree>
    <p:extLst>
      <p:ext uri="{BB962C8B-B14F-4D97-AF65-F5344CB8AC3E}">
        <p14:creationId xmlns:p14="http://schemas.microsoft.com/office/powerpoint/2010/main" val="2180829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p:cNvSpPr>
            <a:spLocks noGrp="1"/>
          </p:cNvSpPr>
          <p:nvPr>
            <p:ph type="title"/>
          </p:nvPr>
        </p:nvSpPr>
        <p:spPr>
          <a:xfrm>
            <a:off x="179512" y="188640"/>
            <a:ext cx="2598360" cy="936526"/>
          </a:xfrm>
          <a:prstGeom prst="rect">
            <a:avLst/>
          </a:prstGeom>
        </p:spPr>
        <p:txBody>
          <a:bodyPr/>
          <a:lstStyle>
            <a:lvl1pPr algn="l">
              <a:lnSpc>
                <a:spcPct val="80000"/>
              </a:lnSpc>
              <a:defRPr sz="3200" b="0" i="0">
                <a:solidFill>
                  <a:srgbClr val="A6D5EE"/>
                </a:solidFill>
                <a:latin typeface="Helvetica Neue Medium"/>
                <a:cs typeface="Helvetica Neue Medium"/>
              </a:defRPr>
            </a:lvl1pPr>
          </a:lstStyle>
          <a:p>
            <a:r>
              <a:rPr lang="en-US" smtClean="0"/>
              <a:t>Click to edit Master title style</a:t>
            </a:r>
            <a:endParaRPr lang="en-US" dirty="0"/>
          </a:p>
        </p:txBody>
      </p:sp>
      <p:pic>
        <p:nvPicPr>
          <p:cNvPr id="4" name="Picture 3" descr="ma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628" y="1821786"/>
            <a:ext cx="7714745" cy="3767454"/>
          </a:xfrm>
          <a:prstGeom prst="rect">
            <a:avLst/>
          </a:prstGeom>
        </p:spPr>
      </p:pic>
    </p:spTree>
    <p:extLst>
      <p:ext uri="{BB962C8B-B14F-4D97-AF65-F5344CB8AC3E}">
        <p14:creationId xmlns:p14="http://schemas.microsoft.com/office/powerpoint/2010/main" val="7776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mp; Title">
    <p:spTree>
      <p:nvGrpSpPr>
        <p:cNvPr id="1" name=""/>
        <p:cNvGrpSpPr/>
        <p:nvPr/>
      </p:nvGrpSpPr>
      <p:grpSpPr>
        <a:xfrm>
          <a:off x="0" y="0"/>
          <a:ext cx="0" cy="0"/>
          <a:chOff x="0" y="0"/>
          <a:chExt cx="0" cy="0"/>
        </a:xfrm>
      </p:grpSpPr>
      <p:sp>
        <p:nvSpPr>
          <p:cNvPr id="11" name="Content Placeholder 20"/>
          <p:cNvSpPr>
            <a:spLocks noGrp="1"/>
          </p:cNvSpPr>
          <p:nvPr>
            <p:ph sz="quarter" idx="11"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
        <p:nvSpPr>
          <p:cNvPr id="12" name="Content Placeholder 20"/>
          <p:cNvSpPr>
            <a:spLocks noGrp="1"/>
          </p:cNvSpPr>
          <p:nvPr>
            <p:ph sz="quarter" idx="12" hasCustomPrompt="1"/>
          </p:nvPr>
        </p:nvSpPr>
        <p:spPr>
          <a:xfrm>
            <a:off x="2777872" y="1268760"/>
            <a:ext cx="5070728" cy="4139042"/>
          </a:xfrm>
          <a:prstGeom prst="rect">
            <a:avLst/>
          </a:prstGeom>
        </p:spPr>
        <p:txBody>
          <a:bodyPr vert="horz"/>
          <a:lstStyle>
            <a:lvl1pPr marL="0" indent="0">
              <a:buNone/>
              <a:defRPr sz="1800" b="0" i="0">
                <a:solidFill>
                  <a:srgbClr val="43ACDA"/>
                </a:solidFill>
                <a:latin typeface="Helvetica Neue"/>
                <a:cs typeface="Helvetica Neue"/>
              </a:defRPr>
            </a:lvl1pPr>
            <a:lvl2pPr marL="0" indent="0">
              <a:buNone/>
              <a:defRPr sz="1600" b="0" i="0">
                <a:solidFill>
                  <a:srgbClr val="43ACDA"/>
                </a:solidFill>
                <a:latin typeface="Helvetica Neue Medium"/>
                <a:cs typeface="Helvetica Neue Medium"/>
              </a:defRPr>
            </a:lvl2pPr>
            <a:lvl3pPr marL="914400" indent="0">
              <a:buNone/>
              <a:defRPr sz="1400" b="0" i="0">
                <a:solidFill>
                  <a:srgbClr val="4C4D50"/>
                </a:solidFill>
                <a:latin typeface="Helvetica Neue"/>
                <a:cs typeface="Helvetica Neue"/>
              </a:defRPr>
            </a:lvl3pPr>
            <a:lvl4pPr marL="1371600" indent="0">
              <a:buNone/>
              <a:defRPr sz="1200" b="0" i="0">
                <a:solidFill>
                  <a:srgbClr val="4C4D50"/>
                </a:solidFill>
                <a:latin typeface="Helvetica Neue"/>
                <a:cs typeface="Helvetica Neue"/>
              </a:defRPr>
            </a:lvl4pPr>
            <a:lvl5pPr marL="1828800" indent="0">
              <a:buNone/>
              <a:defRPr sz="1200" b="0" i="0">
                <a:solidFill>
                  <a:srgbClr val="4C4D50"/>
                </a:solidFill>
                <a:latin typeface="Helvetica Neue"/>
                <a:cs typeface="Helvetica Neue"/>
              </a:defRPr>
            </a:lvl5pPr>
          </a:lstStyle>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cxnSp>
        <p:nvCxnSpPr>
          <p:cNvPr id="23" name="Straight Connector 22"/>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4" name="TextBox 23"/>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9"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8" name="Picture 7"/>
          <p:cNvPicPr>
            <a:picLocks noChangeAspect="1"/>
          </p:cNvPicPr>
          <p:nvPr userDrawn="1"/>
        </p:nvPicPr>
        <p:blipFill>
          <a:blip r:embed="rId2"/>
          <a:stretch>
            <a:fillRect/>
          </a:stretch>
        </p:blipFill>
        <p:spPr>
          <a:xfrm>
            <a:off x="8589629" y="6330786"/>
            <a:ext cx="557784" cy="441960"/>
          </a:xfrm>
          <a:prstGeom prst="rect">
            <a:avLst/>
          </a:prstGeom>
        </p:spPr>
      </p:pic>
    </p:spTree>
    <p:extLst>
      <p:ext uri="{BB962C8B-B14F-4D97-AF65-F5344CB8AC3E}">
        <p14:creationId xmlns:p14="http://schemas.microsoft.com/office/powerpoint/2010/main" val="155542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graphic_1">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179512" y="908720"/>
            <a:ext cx="8784976" cy="4896768"/>
          </a:xfrm>
          <a:prstGeom prst="rect">
            <a:avLst/>
          </a:prstGeom>
        </p:spPr>
        <p:txBody>
          <a:bodyPr vert="horz"/>
          <a:lstStyle>
            <a:lvl1pPr marL="0" indent="0">
              <a:buNone/>
              <a:defRPr sz="1800" b="0" i="0">
                <a:solidFill>
                  <a:srgbClr val="4C4D50"/>
                </a:solidFill>
                <a:latin typeface="Helvetica Neue"/>
                <a:cs typeface="Helvetica Neue"/>
              </a:defRPr>
            </a:lvl1pPr>
          </a:lstStyle>
          <a:p>
            <a:r>
              <a:rPr lang="en-US" smtClean="0"/>
              <a:t>Drag picture to placeholder or click icon to add</a:t>
            </a:r>
            <a:endParaRPr lang="en-US" dirty="0"/>
          </a:p>
        </p:txBody>
      </p:sp>
      <p:cxnSp>
        <p:nvCxnSpPr>
          <p:cNvPr id="22" name="Straight Connector 2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3" name="TextBox 22"/>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7"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p:cNvPicPr>
            <a:picLocks noChangeAspect="1"/>
          </p:cNvPicPr>
          <p:nvPr userDrawn="1"/>
        </p:nvPicPr>
        <p:blipFill>
          <a:blip r:embed="rId2"/>
          <a:stretch>
            <a:fillRect/>
          </a:stretch>
        </p:blipFill>
        <p:spPr>
          <a:xfrm>
            <a:off x="8398621" y="6263796"/>
            <a:ext cx="557784" cy="441960"/>
          </a:xfrm>
          <a:prstGeom prst="rect">
            <a:avLst/>
          </a:prstGeom>
        </p:spPr>
      </p:pic>
    </p:spTree>
    <p:extLst>
      <p:ext uri="{BB962C8B-B14F-4D97-AF65-F5344CB8AC3E}">
        <p14:creationId xmlns:p14="http://schemas.microsoft.com/office/powerpoint/2010/main" val="142992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graphic_2">
    <p:spTree>
      <p:nvGrpSpPr>
        <p:cNvPr id="1" name=""/>
        <p:cNvGrpSpPr/>
        <p:nvPr/>
      </p:nvGrpSpPr>
      <p:grpSpPr>
        <a:xfrm>
          <a:off x="0" y="0"/>
          <a:ext cx="0" cy="0"/>
          <a:chOff x="0" y="0"/>
          <a:chExt cx="0" cy="0"/>
        </a:xfrm>
      </p:grpSpPr>
      <p:sp>
        <p:nvSpPr>
          <p:cNvPr id="11"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20" name="Straight Connector 19"/>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1" name="TextBox 2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Tree>
    <p:extLst>
      <p:ext uri="{BB962C8B-B14F-4D97-AF65-F5344CB8AC3E}">
        <p14:creationId xmlns:p14="http://schemas.microsoft.com/office/powerpoint/2010/main" val="330727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14" name="Straight Connector 13"/>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
        <p:nvSpPr>
          <p:cNvPr id="2" name="TextBox 1"/>
          <p:cNvSpPr txBox="1"/>
          <p:nvPr userDrawn="1"/>
        </p:nvSpPr>
        <p:spPr>
          <a:xfrm>
            <a:off x="179512" y="1556792"/>
            <a:ext cx="8219109" cy="2939266"/>
          </a:xfrm>
          <a:prstGeom prst="rect">
            <a:avLst/>
          </a:prstGeom>
          <a:noFill/>
        </p:spPr>
        <p:txBody>
          <a:bodyPr wrap="square" rtlCol="0">
            <a:spAutoFit/>
          </a:bodyPr>
          <a:lstStyle/>
          <a:p>
            <a:pPr marL="457200" indent="-457200">
              <a:spcAft>
                <a:spcPts val="1800"/>
              </a:spcAft>
              <a:buClr>
                <a:srgbClr val="43ACDA"/>
              </a:buClr>
              <a:buFont typeface="Lucida Grande"/>
              <a:buChar char="+"/>
            </a:pPr>
            <a:r>
              <a:rPr lang="en-US" sz="2800" b="0" i="0" dirty="0" err="1" smtClean="0">
                <a:solidFill>
                  <a:srgbClr val="4C4D50"/>
                </a:solidFill>
                <a:latin typeface="Helvetica Neue"/>
                <a:cs typeface="Helvetica Neue"/>
              </a:rPr>
              <a:t>Lorem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ipsum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valerum</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err="1" smtClean="0">
                <a:solidFill>
                  <a:srgbClr val="4C4D50"/>
                </a:solidFill>
                <a:latin typeface="Helvetica Neue"/>
                <a:cs typeface="Helvetica Neue"/>
              </a:rPr>
              <a:t>Donec</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rhoncus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eros</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nulla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dapibus</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smtClean="0">
                <a:solidFill>
                  <a:srgbClr val="4C4D50"/>
                </a:solidFill>
                <a:latin typeface="Helvetica Neue"/>
                <a:cs typeface="Helvetica Neue"/>
              </a:rPr>
              <a:t>Nam et </a:t>
            </a:r>
            <a:r>
              <a:rPr lang="en-US" sz="2800" b="0" i="0" baseline="0" dirty="0" err="1" smtClean="0">
                <a:solidFill>
                  <a:srgbClr val="4C4D50"/>
                </a:solidFill>
                <a:latin typeface="Helvetica Neue"/>
                <a:cs typeface="Helvetica Neue"/>
              </a:rPr>
              <a:t>velit</a:t>
            </a:r>
            <a:r>
              <a:rPr lang="en-US" sz="2800" b="0" i="0" baseline="0" dirty="0" smtClean="0">
                <a:solidFill>
                  <a:srgbClr val="4C4D50"/>
                </a:solidFill>
                <a:latin typeface="Helvetica Neue"/>
                <a:cs typeface="Helvetica Neue"/>
              </a:rPr>
              <a:t> ac </a:t>
            </a:r>
            <a:r>
              <a:rPr lang="en-US" sz="2800" b="0" i="0" baseline="0" dirty="0" err="1" smtClean="0">
                <a:solidFill>
                  <a:srgbClr val="4C4D50"/>
                </a:solidFill>
                <a:latin typeface="Helvetica Neue"/>
                <a:cs typeface="Helvetica Neue"/>
              </a:rPr>
              <a:t>lectus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iaculis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sollicitudin</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rutrum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massa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vel</a:t>
            </a:r>
            <a:r>
              <a:rPr lang="en-US" sz="2800" b="0" i="0" baseline="0" dirty="0" smtClean="0">
                <a:solidFill>
                  <a:srgbClr val="4C4D50"/>
                </a:solidFill>
                <a:latin typeface="Helvetica Neue"/>
                <a:cs typeface="Helvetica Neue"/>
              </a:rPr>
              <a:t> nisi </a:t>
            </a:r>
            <a:r>
              <a:rPr lang="en-US" sz="2800" b="0" i="0" baseline="0" dirty="0" err="1" smtClean="0">
                <a:solidFill>
                  <a:srgbClr val="4C4D50"/>
                </a:solidFill>
                <a:latin typeface="Helvetica Neue"/>
                <a:cs typeface="Helvetica Neue"/>
              </a:rPr>
              <a:t>luctus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consequat</a:t>
            </a:r>
            <a:r>
              <a:rPr lang="en-US" sz="2800" b="0" i="0" baseline="0" dirty="0" smtClean="0">
                <a:solidFill>
                  <a:srgbClr val="4C4D50"/>
                </a:solidFill>
                <a:latin typeface="Helvetica Neue"/>
                <a:cs typeface="Helvetica Neue"/>
              </a:rPr>
              <a:t>. </a:t>
            </a:r>
          </a:p>
          <a:p>
            <a:endParaRPr lang="en-US" sz="2800" b="0" i="0" dirty="0">
              <a:latin typeface="Helvetica Neue"/>
              <a:cs typeface="Helvetica Neue"/>
            </a:endParaRPr>
          </a:p>
        </p:txBody>
      </p:sp>
    </p:spTree>
    <p:extLst>
      <p:ext uri="{BB962C8B-B14F-4D97-AF65-F5344CB8AC3E}">
        <p14:creationId xmlns:p14="http://schemas.microsoft.com/office/powerpoint/2010/main" val="401787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2308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Infographic_2">
    <p:spTree>
      <p:nvGrpSpPr>
        <p:cNvPr id="1" name=""/>
        <p:cNvGrpSpPr/>
        <p:nvPr/>
      </p:nvGrpSpPr>
      <p:grpSpPr>
        <a:xfrm>
          <a:off x="0" y="0"/>
          <a:ext cx="0" cy="0"/>
          <a:chOff x="0" y="0"/>
          <a:chExt cx="0" cy="0"/>
        </a:xfrm>
      </p:grpSpPr>
      <p:sp>
        <p:nvSpPr>
          <p:cNvPr id="8"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6296" y="6265149"/>
            <a:ext cx="1720109" cy="440607"/>
          </a:xfrm>
          <a:prstGeom prst="rect">
            <a:avLst/>
          </a:prstGeom>
        </p:spPr>
      </p:pic>
      <p:sp>
        <p:nvSpPr>
          <p:cNvPr id="11" name="TextBox 1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cxnSp>
        <p:nvCxnSpPr>
          <p:cNvPr id="12" name="Straight Connector 1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3" name="Picture Placeholder 7"/>
          <p:cNvSpPr>
            <a:spLocks noGrp="1"/>
          </p:cNvSpPr>
          <p:nvPr>
            <p:ph type="pic" sz="quarter" idx="11"/>
          </p:nvPr>
        </p:nvSpPr>
        <p:spPr>
          <a:xfrm>
            <a:off x="3886200" y="1267520"/>
            <a:ext cx="4430588" cy="4896768"/>
          </a:xfrm>
          <a:prstGeom prst="rect">
            <a:avLst/>
          </a:prstGeom>
        </p:spPr>
        <p:txBody>
          <a:bodyPr vert="horz"/>
          <a:lstStyle>
            <a:lvl1pPr marL="0" indent="0">
              <a:buNone/>
              <a:defRPr sz="1800" b="0" i="0">
                <a:solidFill>
                  <a:srgbClr val="4C4D50"/>
                </a:solidFill>
                <a:latin typeface="Helvetica Neue"/>
                <a:cs typeface="Helvetica Neue"/>
              </a:defRPr>
            </a:lvl1pPr>
          </a:lstStyle>
          <a:p>
            <a:endParaRPr lang="en-US" dirty="0"/>
          </a:p>
        </p:txBody>
      </p:sp>
      <p:sp>
        <p:nvSpPr>
          <p:cNvPr id="14" name="Content Placeholder 20"/>
          <p:cNvSpPr>
            <a:spLocks noGrp="1"/>
          </p:cNvSpPr>
          <p:nvPr>
            <p:ph sz="quarter" idx="12"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Tree>
    <p:extLst>
      <p:ext uri="{BB962C8B-B14F-4D97-AF65-F5344CB8AC3E}">
        <p14:creationId xmlns:p14="http://schemas.microsoft.com/office/powerpoint/2010/main" val="186316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3470C-A653-48EE-8C0C-5CF85BA57A50}" type="datetimeFigureOut">
              <a:rPr lang="en-US" smtClean="0"/>
              <a:t>5/16/2013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117AA8F-77D5-4470-9912-5CBEBA584273}" type="slidenum">
              <a:rPr lang="en-US" smtClean="0"/>
              <a:t>‹#›</a:t>
            </a:fld>
            <a:endParaRPr lang="en-US"/>
          </a:p>
        </p:txBody>
      </p:sp>
    </p:spTree>
    <p:extLst>
      <p:ext uri="{BB962C8B-B14F-4D97-AF65-F5344CB8AC3E}">
        <p14:creationId xmlns:p14="http://schemas.microsoft.com/office/powerpoint/2010/main" val="413913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33470C-A653-48EE-8C0C-5CF85BA57A50}" type="datetimeFigureOut">
              <a:rPr lang="en-US" smtClean="0"/>
              <a:t>5/16/2013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117AA8F-77D5-4470-9912-5CBEBA584273}" type="slidenum">
              <a:rPr lang="en-US" smtClean="0"/>
              <a:t>‹#›</a:t>
            </a:fld>
            <a:endParaRPr lang="en-US"/>
          </a:p>
        </p:txBody>
      </p:sp>
    </p:spTree>
    <p:extLst>
      <p:ext uri="{BB962C8B-B14F-4D97-AF65-F5344CB8AC3E}">
        <p14:creationId xmlns:p14="http://schemas.microsoft.com/office/powerpoint/2010/main" val="7800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396647"/>
      </p:ext>
    </p:extLst>
  </p:cSld>
  <p:clrMap bg1="lt1" tx1="dk1" bg2="lt2" tx2="dk2" accent1="accent1" accent2="accent2" accent3="accent3" accent4="accent4" accent5="accent5" accent6="accent6" hlink="hlink" folHlink="folHlink"/>
  <p:sldLayoutIdLst>
    <p:sldLayoutId id="2147483779" r:id="rId1"/>
    <p:sldLayoutId id="2147483782" r:id="rId2"/>
    <p:sldLayoutId id="2147483780" r:id="rId3"/>
    <p:sldLayoutId id="2147483781" r:id="rId4"/>
    <p:sldLayoutId id="2147483783" r:id="rId5"/>
    <p:sldLayoutId id="2147483784" r:id="rId6"/>
    <p:sldLayoutId id="2147483785" r:id="rId7"/>
    <p:sldLayoutId id="2147483787" r:id="rId8"/>
    <p:sldLayoutId id="2147483788" r:id="rId9"/>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3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3.emf"/><Relationship Id="rId4" Type="http://schemas.openxmlformats.org/officeDocument/2006/relationships/oleObject" Target="file:///\\ds.icann.org\dfs\Finance\Finance%20-%20Admin\FY13\NgTLD\Working%20Files\NgTLD%20Financial%20Summary%20-%20Apr%202013.xlsx!Sheet1!R29C1:R62C4"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 name="Title 15"/>
          <p:cNvSpPr>
            <a:spLocks noGrp="1"/>
          </p:cNvSpPr>
          <p:nvPr>
            <p:ph type="title"/>
          </p:nvPr>
        </p:nvSpPr>
        <p:spPr>
          <a:xfrm>
            <a:off x="179512" y="296441"/>
            <a:ext cx="8964488" cy="648494"/>
          </a:xfrm>
        </p:spPr>
        <p:txBody>
          <a:bodyPr/>
          <a:lstStyle/>
          <a:p>
            <a:r>
              <a:rPr lang="en-US" sz="3600" dirty="0"/>
              <a:t>ICANN | </a:t>
            </a:r>
            <a:r>
              <a:rPr lang="en-US" sz="2800" dirty="0"/>
              <a:t>FY14 Draft Operating Plan and Budget</a:t>
            </a:r>
          </a:p>
        </p:txBody>
      </p:sp>
      <p:pic>
        <p:nvPicPr>
          <p:cNvPr id="5" name="Picture 4" descr="Untitled-2.png"/>
          <p:cNvPicPr>
            <a:picLocks noChangeAspect="1"/>
          </p:cNvPicPr>
          <p:nvPr/>
        </p:nvPicPr>
        <p:blipFill>
          <a:blip r:embed="rId2"/>
          <a:stretch>
            <a:fillRect/>
          </a:stretch>
        </p:blipFill>
        <p:spPr>
          <a:xfrm>
            <a:off x="8410192" y="6172200"/>
            <a:ext cx="627909" cy="469408"/>
          </a:xfrm>
          <a:prstGeom prst="rect">
            <a:avLst/>
          </a:prstGeom>
        </p:spPr>
      </p:pic>
    </p:spTree>
    <p:extLst>
      <p:ext uri="{BB962C8B-B14F-4D97-AF65-F5344CB8AC3E}">
        <p14:creationId xmlns:p14="http://schemas.microsoft.com/office/powerpoint/2010/main" val="203159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800" fill="hold"/>
                                        <p:tgtEl>
                                          <p:spTgt spid="3"/>
                                        </p:tgtEl>
                                        <p:attrNameLst>
                                          <p:attrName>ppt_w</p:attrName>
                                        </p:attrNameLst>
                                      </p:cBhvr>
                                      <p:tavLst>
                                        <p:tav tm="0">
                                          <p:val>
                                            <p:fltVal val="0"/>
                                          </p:val>
                                        </p:tav>
                                        <p:tav tm="100000">
                                          <p:val>
                                            <p:strVal val="#ppt_w"/>
                                          </p:val>
                                        </p:tav>
                                      </p:tavLst>
                                    </p:anim>
                                    <p:anim calcmode="lin" valueType="num">
                                      <p:cBhvr>
                                        <p:cTn id="8" dur="800" fill="hold"/>
                                        <p:tgtEl>
                                          <p:spTgt spid="3"/>
                                        </p:tgtEl>
                                        <p:attrNameLst>
                                          <p:attrName>ppt_h</p:attrName>
                                        </p:attrNameLst>
                                      </p:cBhvr>
                                      <p:tavLst>
                                        <p:tav tm="0">
                                          <p:val>
                                            <p:fltVal val="0"/>
                                          </p:val>
                                        </p:tav>
                                        <p:tav tm="100000">
                                          <p:val>
                                            <p:strVal val="#ppt_h"/>
                                          </p:val>
                                        </p:tav>
                                      </p:tavLst>
                                    </p:anim>
                                    <p:animEffect transition="in" filter="fade">
                                      <p:cBhvr>
                                        <p:cTn id="9" dur="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Planning Process</a:t>
            </a:r>
          </a:p>
          <a:p>
            <a:pPr algn="ctr">
              <a:lnSpc>
                <a:spcPct val="80000"/>
              </a:lnSpc>
              <a:spcBef>
                <a:spcPct val="0"/>
              </a:spcBef>
            </a:pPr>
            <a:r>
              <a:rPr lang="en-US" sz="4400" dirty="0" smtClean="0">
                <a:solidFill>
                  <a:srgbClr val="7F7F7F"/>
                </a:solidFill>
                <a:latin typeface="Helvetica Neue Medium"/>
                <a:ea typeface="+mj-ea"/>
                <a:cs typeface="Helvetica Neue Medium"/>
              </a:rPr>
              <a:t>Overview</a:t>
            </a: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6669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p:cNvSpPr/>
          <p:nvPr/>
        </p:nvSpPr>
        <p:spPr>
          <a:xfrm>
            <a:off x="251520" y="986890"/>
            <a:ext cx="1651196" cy="5216016"/>
          </a:xfrm>
          <a:prstGeom prst="ellipse">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2"/>
          <a:stretch>
            <a:fillRect/>
          </a:stretch>
        </p:blipFill>
        <p:spPr>
          <a:xfrm>
            <a:off x="8398621" y="6263796"/>
            <a:ext cx="557784" cy="441960"/>
          </a:xfrm>
          <a:prstGeom prst="rect">
            <a:avLst/>
          </a:prstGeom>
        </p:spPr>
      </p:pic>
      <p:sp>
        <p:nvSpPr>
          <p:cNvPr id="24" name="Title 3"/>
          <p:cNvSpPr txBox="1">
            <a:spLocks/>
          </p:cNvSpPr>
          <p:nvPr/>
        </p:nvSpPr>
        <p:spPr>
          <a:xfrm>
            <a:off x="329320" y="321693"/>
            <a:ext cx="8635168" cy="5870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rgbClr val="7F7F7F"/>
                </a:solidFill>
                <a:latin typeface="Helvetica Neue Medium"/>
                <a:cs typeface="Helvetica Neue Medium"/>
              </a:rPr>
              <a:t>Target Planning Process Overview</a:t>
            </a:r>
            <a:endParaRPr lang="en-US" sz="2800" dirty="0">
              <a:solidFill>
                <a:srgbClr val="7F7F7F"/>
              </a:solidFill>
              <a:latin typeface="Helvetica Neue Medium"/>
              <a:cs typeface="Helvetica Neue Medium"/>
            </a:endParaRPr>
          </a:p>
        </p:txBody>
      </p:sp>
      <p:graphicFrame>
        <p:nvGraphicFramePr>
          <p:cNvPr id="2" name="Diagram 1"/>
          <p:cNvGraphicFramePr/>
          <p:nvPr>
            <p:extLst>
              <p:ext uri="{D42A27DB-BD31-4B8C-83A1-F6EECF244321}">
                <p14:modId xmlns:p14="http://schemas.microsoft.com/office/powerpoint/2010/main" val="552027764"/>
              </p:ext>
            </p:extLst>
          </p:nvPr>
        </p:nvGraphicFramePr>
        <p:xfrm>
          <a:off x="827584" y="1196752"/>
          <a:ext cx="5616624"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reeform 9"/>
          <p:cNvSpPr/>
          <p:nvPr/>
        </p:nvSpPr>
        <p:spPr>
          <a:xfrm>
            <a:off x="5940152" y="1331627"/>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OBJECTIVE</a:t>
            </a:r>
            <a:endParaRPr lang="en-US" sz="1800" kern="1200" dirty="0"/>
          </a:p>
        </p:txBody>
      </p:sp>
      <p:sp>
        <p:nvSpPr>
          <p:cNvPr id="11" name="Freeform 10"/>
          <p:cNvSpPr/>
          <p:nvPr/>
        </p:nvSpPr>
        <p:spPr>
          <a:xfrm>
            <a:off x="7325263" y="1555690"/>
            <a:ext cx="269893" cy="31572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0" y="63145"/>
                </a:moveTo>
                <a:lnTo>
                  <a:pt x="134947" y="63145"/>
                </a:lnTo>
                <a:lnTo>
                  <a:pt x="134947" y="0"/>
                </a:lnTo>
                <a:lnTo>
                  <a:pt x="269893" y="157862"/>
                </a:lnTo>
                <a:lnTo>
                  <a:pt x="134947" y="315724"/>
                </a:lnTo>
                <a:lnTo>
                  <a:pt x="134947" y="252579"/>
                </a:lnTo>
                <a:lnTo>
                  <a:pt x="0" y="252579"/>
                </a:lnTo>
                <a:lnTo>
                  <a:pt x="0" y="63145"/>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0" tIns="63145" rIns="80968"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12" name="Freeform 11"/>
          <p:cNvSpPr/>
          <p:nvPr/>
        </p:nvSpPr>
        <p:spPr>
          <a:xfrm>
            <a:off x="7722465" y="1331627"/>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GOAL</a:t>
            </a:r>
            <a:endParaRPr lang="en-US" sz="1800" kern="1200" dirty="0"/>
          </a:p>
        </p:txBody>
      </p:sp>
      <p:sp>
        <p:nvSpPr>
          <p:cNvPr id="13" name="Freeform 12"/>
          <p:cNvSpPr/>
          <p:nvPr/>
        </p:nvSpPr>
        <p:spPr>
          <a:xfrm>
            <a:off x="8242094" y="2433849"/>
            <a:ext cx="315725" cy="26989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15914" y="1"/>
                </a:moveTo>
                <a:lnTo>
                  <a:pt x="215914" y="157863"/>
                </a:lnTo>
                <a:lnTo>
                  <a:pt x="269893" y="157863"/>
                </a:lnTo>
                <a:lnTo>
                  <a:pt x="134947" y="315723"/>
                </a:lnTo>
                <a:lnTo>
                  <a:pt x="0" y="157863"/>
                </a:lnTo>
                <a:lnTo>
                  <a:pt x="53979" y="157863"/>
                </a:lnTo>
                <a:lnTo>
                  <a:pt x="53979" y="1"/>
                </a:lnTo>
                <a:lnTo>
                  <a:pt x="215914" y="1"/>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63146" tIns="0" rIns="63145" bIns="80969" numCol="1" spcCol="1270" anchor="ctr" anchorCtr="0">
            <a:noAutofit/>
          </a:bodyPr>
          <a:lstStyle/>
          <a:p>
            <a:pPr lvl="0" algn="ctr" defTabSz="577850">
              <a:lnSpc>
                <a:spcPct val="90000"/>
              </a:lnSpc>
              <a:spcBef>
                <a:spcPct val="0"/>
              </a:spcBef>
              <a:spcAft>
                <a:spcPct val="35000"/>
              </a:spcAft>
            </a:pPr>
            <a:endParaRPr lang="en-US" sz="1300" kern="1200"/>
          </a:p>
        </p:txBody>
      </p:sp>
      <p:sp>
        <p:nvSpPr>
          <p:cNvPr id="14" name="Freeform 13"/>
          <p:cNvSpPr/>
          <p:nvPr/>
        </p:nvSpPr>
        <p:spPr>
          <a:xfrm>
            <a:off x="7763416" y="2831050"/>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PORTFOLIO</a:t>
            </a:r>
            <a:endParaRPr lang="en-US" sz="1800" kern="1200" dirty="0"/>
          </a:p>
        </p:txBody>
      </p:sp>
      <p:sp>
        <p:nvSpPr>
          <p:cNvPr id="15" name="Freeform 14"/>
          <p:cNvSpPr/>
          <p:nvPr/>
        </p:nvSpPr>
        <p:spPr>
          <a:xfrm>
            <a:off x="7381491" y="3055111"/>
            <a:ext cx="269893" cy="315725"/>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69893" y="252579"/>
                </a:moveTo>
                <a:lnTo>
                  <a:pt x="134946" y="252579"/>
                </a:lnTo>
                <a:lnTo>
                  <a:pt x="134946" y="315724"/>
                </a:lnTo>
                <a:lnTo>
                  <a:pt x="0" y="157862"/>
                </a:lnTo>
                <a:lnTo>
                  <a:pt x="134946" y="0"/>
                </a:lnTo>
                <a:lnTo>
                  <a:pt x="134946" y="63145"/>
                </a:lnTo>
                <a:lnTo>
                  <a:pt x="269893" y="63145"/>
                </a:lnTo>
                <a:lnTo>
                  <a:pt x="269893" y="252579"/>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80968" tIns="63146" rIns="0"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16" name="Freeform 15"/>
          <p:cNvSpPr/>
          <p:nvPr/>
        </p:nvSpPr>
        <p:spPr>
          <a:xfrm>
            <a:off x="5981103" y="2831050"/>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PROGRAM</a:t>
            </a:r>
            <a:endParaRPr lang="en-US" sz="1800" kern="1200" dirty="0"/>
          </a:p>
        </p:txBody>
      </p:sp>
      <p:sp>
        <p:nvSpPr>
          <p:cNvPr id="17" name="Freeform 16"/>
          <p:cNvSpPr/>
          <p:nvPr/>
        </p:nvSpPr>
        <p:spPr>
          <a:xfrm>
            <a:off x="6418829" y="3930992"/>
            <a:ext cx="315725" cy="26989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15914" y="1"/>
                </a:moveTo>
                <a:lnTo>
                  <a:pt x="215914" y="157863"/>
                </a:lnTo>
                <a:lnTo>
                  <a:pt x="269893" y="157863"/>
                </a:lnTo>
                <a:lnTo>
                  <a:pt x="134947" y="315723"/>
                </a:lnTo>
                <a:lnTo>
                  <a:pt x="0" y="157863"/>
                </a:lnTo>
                <a:lnTo>
                  <a:pt x="53979" y="157863"/>
                </a:lnTo>
                <a:lnTo>
                  <a:pt x="53979" y="1"/>
                </a:lnTo>
                <a:lnTo>
                  <a:pt x="215914" y="1"/>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63146" tIns="0" rIns="63145" bIns="80969" numCol="1" spcCol="1270" anchor="ctr" anchorCtr="0">
            <a:noAutofit/>
          </a:bodyPr>
          <a:lstStyle/>
          <a:p>
            <a:pPr lvl="0" algn="ctr" defTabSz="577850">
              <a:lnSpc>
                <a:spcPct val="90000"/>
              </a:lnSpc>
              <a:spcBef>
                <a:spcPct val="0"/>
              </a:spcBef>
              <a:spcAft>
                <a:spcPct val="35000"/>
              </a:spcAft>
            </a:pPr>
            <a:endParaRPr lang="en-US" sz="1300" kern="1200"/>
          </a:p>
        </p:txBody>
      </p:sp>
      <p:sp>
        <p:nvSpPr>
          <p:cNvPr id="18" name="Freeform 17"/>
          <p:cNvSpPr/>
          <p:nvPr/>
        </p:nvSpPr>
        <p:spPr>
          <a:xfrm>
            <a:off x="5940152" y="4328194"/>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PROJECT</a:t>
            </a:r>
            <a:endParaRPr lang="en-US" sz="1800" kern="1200" dirty="0"/>
          </a:p>
        </p:txBody>
      </p:sp>
      <p:sp>
        <p:nvSpPr>
          <p:cNvPr id="20" name="Freeform 19"/>
          <p:cNvSpPr/>
          <p:nvPr/>
        </p:nvSpPr>
        <p:spPr>
          <a:xfrm>
            <a:off x="7325263" y="4552256"/>
            <a:ext cx="269893" cy="31572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0" y="63145"/>
                </a:moveTo>
                <a:lnTo>
                  <a:pt x="134947" y="63145"/>
                </a:lnTo>
                <a:lnTo>
                  <a:pt x="134947" y="0"/>
                </a:lnTo>
                <a:lnTo>
                  <a:pt x="269893" y="157862"/>
                </a:lnTo>
                <a:lnTo>
                  <a:pt x="134947" y="315724"/>
                </a:lnTo>
                <a:lnTo>
                  <a:pt x="134947" y="252579"/>
                </a:lnTo>
                <a:lnTo>
                  <a:pt x="0" y="252579"/>
                </a:lnTo>
                <a:lnTo>
                  <a:pt x="0" y="63145"/>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0" tIns="63145" rIns="80968"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21" name="Freeform 20"/>
          <p:cNvSpPr/>
          <p:nvPr/>
        </p:nvSpPr>
        <p:spPr>
          <a:xfrm>
            <a:off x="7722465" y="4328194"/>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TASK</a:t>
            </a:r>
            <a:endParaRPr lang="en-US" sz="1800" kern="1200" dirty="0"/>
          </a:p>
        </p:txBody>
      </p:sp>
      <p:sp>
        <p:nvSpPr>
          <p:cNvPr id="25" name="Notched Right Arrow 24"/>
          <p:cNvSpPr/>
          <p:nvPr/>
        </p:nvSpPr>
        <p:spPr>
          <a:xfrm rot="17360921">
            <a:off x="420387" y="1430482"/>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Notched Right Arrow 26"/>
          <p:cNvSpPr/>
          <p:nvPr/>
        </p:nvSpPr>
        <p:spPr>
          <a:xfrm rot="15270375">
            <a:off x="355650" y="5288585"/>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Notched Right Arrow 27"/>
          <p:cNvSpPr/>
          <p:nvPr/>
        </p:nvSpPr>
        <p:spPr>
          <a:xfrm rot="16200000">
            <a:off x="133342" y="4066240"/>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Notched Right Arrow 28"/>
          <p:cNvSpPr/>
          <p:nvPr/>
        </p:nvSpPr>
        <p:spPr>
          <a:xfrm rot="16438805">
            <a:off x="133343" y="2837524"/>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83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329320" y="3939168"/>
            <a:ext cx="7339024"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329320" y="116632"/>
            <a:ext cx="8635168" cy="587027"/>
          </a:xfrm>
        </p:spPr>
        <p:txBody>
          <a:bodyPr/>
          <a:lstStyle/>
          <a:p>
            <a:r>
              <a:rPr lang="en-US" dirty="0" smtClean="0"/>
              <a:t>Budget process – Mid-year change </a:t>
            </a:r>
            <a:endParaRPr lang="en-US" dirty="0"/>
          </a:p>
        </p:txBody>
      </p:sp>
      <p:graphicFrame>
        <p:nvGraphicFramePr>
          <p:cNvPr id="6" name="Diagram 5"/>
          <p:cNvGraphicFramePr/>
          <p:nvPr>
            <p:extLst>
              <p:ext uri="{D42A27DB-BD31-4B8C-83A1-F6EECF244321}">
                <p14:modId xmlns:p14="http://schemas.microsoft.com/office/powerpoint/2010/main" val="2459782940"/>
              </p:ext>
            </p:extLst>
          </p:nvPr>
        </p:nvGraphicFramePr>
        <p:xfrm>
          <a:off x="1068288" y="857651"/>
          <a:ext cx="6096000" cy="3075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rot="17365362">
            <a:off x="-447523" y="1966233"/>
            <a:ext cx="1985536" cy="461665"/>
          </a:xfrm>
          <a:prstGeom prst="rect">
            <a:avLst/>
          </a:prstGeom>
          <a:noFill/>
        </p:spPr>
        <p:txBody>
          <a:bodyPr wrap="squar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Original plan</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TextBox 9"/>
          <p:cNvSpPr txBox="1"/>
          <p:nvPr/>
        </p:nvSpPr>
        <p:spPr>
          <a:xfrm>
            <a:off x="2123728" y="971436"/>
            <a:ext cx="1080120" cy="369332"/>
          </a:xfrm>
          <a:prstGeom prst="rect">
            <a:avLst/>
          </a:prstGeom>
          <a:noFill/>
        </p:spPr>
        <p:txBody>
          <a:bodyPr wrap="square" rtlCol="0">
            <a:spAutoFit/>
          </a:bodyPr>
          <a:lstStyle/>
          <a:p>
            <a:r>
              <a:rPr lang="en-US" b="1" dirty="0" smtClean="0">
                <a:solidFill>
                  <a:srgbClr val="FF0000"/>
                </a:solidFill>
              </a:rPr>
              <a:t>New CEO</a:t>
            </a:r>
            <a:endParaRPr lang="en-US" b="1" dirty="0">
              <a:solidFill>
                <a:srgbClr val="FF0000"/>
              </a:solidFill>
            </a:endParaRPr>
          </a:p>
        </p:txBody>
      </p:sp>
      <p:sp>
        <p:nvSpPr>
          <p:cNvPr id="11" name="Bent-Up Arrow 10"/>
          <p:cNvSpPr/>
          <p:nvPr/>
        </p:nvSpPr>
        <p:spPr>
          <a:xfrm rot="5400000">
            <a:off x="1223627" y="2744924"/>
            <a:ext cx="3096344" cy="432048"/>
          </a:xfrm>
          <a:prstGeom prst="bentUpArrow">
            <a:avLst>
              <a:gd name="adj1" fmla="val 21873"/>
              <a:gd name="adj2" fmla="val 25000"/>
              <a:gd name="adj3" fmla="val 2500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Rounded Rectangle 11"/>
          <p:cNvSpPr/>
          <p:nvPr/>
        </p:nvSpPr>
        <p:spPr>
          <a:xfrm>
            <a:off x="2987824" y="4077072"/>
            <a:ext cx="1656183" cy="5760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Implementation of </a:t>
            </a:r>
            <a:r>
              <a:rPr lang="en-US" sz="1600" dirty="0" err="1" smtClean="0"/>
              <a:t>AtTask</a:t>
            </a:r>
            <a:endParaRPr lang="en-US" sz="1600" dirty="0"/>
          </a:p>
        </p:txBody>
      </p:sp>
      <p:graphicFrame>
        <p:nvGraphicFramePr>
          <p:cNvPr id="13" name="Diagram 12"/>
          <p:cNvGraphicFramePr/>
          <p:nvPr>
            <p:extLst>
              <p:ext uri="{D42A27DB-BD31-4B8C-83A1-F6EECF244321}">
                <p14:modId xmlns:p14="http://schemas.microsoft.com/office/powerpoint/2010/main" val="2833449445"/>
              </p:ext>
            </p:extLst>
          </p:nvPr>
        </p:nvGraphicFramePr>
        <p:xfrm>
          <a:off x="2555776" y="4509120"/>
          <a:ext cx="5721358" cy="2736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Bent-Up Arrow 14"/>
          <p:cNvSpPr/>
          <p:nvPr/>
        </p:nvSpPr>
        <p:spPr>
          <a:xfrm rot="5400000">
            <a:off x="2987824" y="4869160"/>
            <a:ext cx="864096" cy="576064"/>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rot="17531086">
            <a:off x="-341684" y="4745649"/>
            <a:ext cx="1985536" cy="830997"/>
          </a:xfrm>
          <a:prstGeom prst="rect">
            <a:avLst/>
          </a:prstGeom>
          <a:noFill/>
        </p:spPr>
        <p:txBody>
          <a:bodyPr wrap="squar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Revised approach</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33019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FY13 </a:t>
            </a:r>
            <a:r>
              <a:rPr lang="en-US" sz="4400" dirty="0">
                <a:solidFill>
                  <a:srgbClr val="7F7F7F"/>
                </a:solidFill>
                <a:latin typeface="Helvetica Neue Medium"/>
                <a:ea typeface="+mj-ea"/>
                <a:cs typeface="Helvetica Neue Medium"/>
              </a:rPr>
              <a:t>Forecast Update</a:t>
            </a: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40399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FY13 Forecast vs. FY13 </a:t>
            </a:r>
            <a:r>
              <a:rPr lang="en-US" dirty="0" smtClean="0"/>
              <a:t>Published Budget</a:t>
            </a:r>
            <a:br>
              <a:rPr lang="en-US" dirty="0" smtClean="0"/>
            </a:br>
            <a:r>
              <a:rPr lang="en-US" sz="1200" dirty="0" smtClean="0"/>
              <a:t>(In thousands)</a:t>
            </a:r>
            <a:endParaRPr lang="en-US" sz="1200" dirty="0"/>
          </a:p>
        </p:txBody>
      </p:sp>
      <p:pic>
        <p:nvPicPr>
          <p:cNvPr id="3076" name="Picture 4"/>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95536" y="836712"/>
            <a:ext cx="832609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37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16632"/>
            <a:ext cx="8819678" cy="587027"/>
          </a:xfrm>
        </p:spPr>
        <p:txBody>
          <a:bodyPr/>
          <a:lstStyle/>
          <a:p>
            <a:r>
              <a:rPr lang="en-US" dirty="0"/>
              <a:t>FY13 Forecast vs. FY13 Published Budget </a:t>
            </a:r>
            <a:r>
              <a:rPr lang="en-US" dirty="0" smtClean="0"/>
              <a:t>- Revenue</a:t>
            </a:r>
            <a:br>
              <a:rPr lang="en-US" dirty="0" smtClean="0"/>
            </a:br>
            <a:r>
              <a:rPr lang="en-US" sz="1200" dirty="0"/>
              <a:t>(In thousands)</a:t>
            </a:r>
          </a:p>
        </p:txBody>
      </p:sp>
      <p:pic>
        <p:nvPicPr>
          <p:cNvPr id="307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1122188"/>
            <a:ext cx="8298198"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5536" y="5505391"/>
            <a:ext cx="3888432" cy="338554"/>
          </a:xfrm>
          <a:prstGeom prst="rect">
            <a:avLst/>
          </a:prstGeom>
          <a:noFill/>
        </p:spPr>
        <p:txBody>
          <a:bodyPr wrap="square" rtlCol="0">
            <a:spAutoFit/>
          </a:bodyPr>
          <a:lstStyle/>
          <a:p>
            <a:r>
              <a:rPr lang="en-US" sz="1600" b="1" dirty="0" smtClean="0"/>
              <a:t>Comments provided on next slide</a:t>
            </a:r>
            <a:endParaRPr lang="en-US" sz="1600" b="1" dirty="0"/>
          </a:p>
        </p:txBody>
      </p:sp>
    </p:spTree>
    <p:extLst>
      <p:ext uri="{BB962C8B-B14F-4D97-AF65-F5344CB8AC3E}">
        <p14:creationId xmlns:p14="http://schemas.microsoft.com/office/powerpoint/2010/main" val="199592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4022" y="116632"/>
            <a:ext cx="8635168" cy="587027"/>
          </a:xfrm>
        </p:spPr>
        <p:txBody>
          <a:bodyPr/>
          <a:lstStyle/>
          <a:p>
            <a:r>
              <a:rPr lang="en-US" dirty="0"/>
              <a:t>FY13 Forecast Variance Analysis </a:t>
            </a:r>
            <a:r>
              <a:rPr lang="en-US" dirty="0" smtClean="0"/>
              <a:t>– Revenue</a:t>
            </a:r>
            <a:br>
              <a:rPr lang="en-US" dirty="0" smtClean="0"/>
            </a:br>
            <a:r>
              <a:rPr lang="en-US" sz="1200" dirty="0"/>
              <a:t>(In thousands)</a:t>
            </a:r>
          </a:p>
        </p:txBody>
      </p:sp>
      <p:pic>
        <p:nvPicPr>
          <p:cNvPr id="6146"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908719"/>
            <a:ext cx="8305645" cy="5328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42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16632"/>
            <a:ext cx="9036496" cy="587027"/>
          </a:xfrm>
        </p:spPr>
        <p:txBody>
          <a:bodyPr/>
          <a:lstStyle/>
          <a:p>
            <a:r>
              <a:rPr lang="en-US" dirty="0"/>
              <a:t>FY13 Forecast Variance Analysis – </a:t>
            </a:r>
            <a:r>
              <a:rPr lang="en-US" dirty="0" smtClean="0"/>
              <a:t>Operating Expenses</a:t>
            </a:r>
            <a:r>
              <a:rPr lang="en-US" dirty="0"/>
              <a:t/>
            </a:r>
            <a:br>
              <a:rPr lang="en-US" dirty="0"/>
            </a:br>
            <a:r>
              <a:rPr lang="en-US" sz="1200" dirty="0"/>
              <a:t>(In thousands)</a:t>
            </a:r>
          </a:p>
        </p:txBody>
      </p:sp>
      <p:pic>
        <p:nvPicPr>
          <p:cNvPr id="409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83568" y="1030152"/>
            <a:ext cx="7632848" cy="571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68146" y="1844824"/>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Operating Plan </a:t>
            </a:r>
          </a:p>
          <a:p>
            <a:pPr algn="ctr">
              <a:lnSpc>
                <a:spcPct val="80000"/>
              </a:lnSpc>
              <a:spcBef>
                <a:spcPct val="0"/>
              </a:spcBef>
            </a:pPr>
            <a:r>
              <a:rPr lang="en-US" sz="4400" dirty="0" smtClean="0">
                <a:solidFill>
                  <a:srgbClr val="7F7F7F"/>
                </a:solidFill>
                <a:latin typeface="Helvetica Neue Medium"/>
                <a:ea typeface="+mj-ea"/>
                <a:cs typeface="Helvetica Neue Medium"/>
              </a:rPr>
              <a:t>and Budget</a:t>
            </a:r>
          </a:p>
          <a:p>
            <a:pPr algn="ctr">
              <a:lnSpc>
                <a:spcPct val="80000"/>
              </a:lnSpc>
              <a:spcBef>
                <a:spcPct val="0"/>
              </a:spcBef>
            </a:pPr>
            <a:endParaRPr lang="en-US" sz="36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Financial Data</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24445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16632"/>
            <a:ext cx="8676456" cy="587027"/>
          </a:xfrm>
        </p:spPr>
        <p:txBody>
          <a:bodyPr/>
          <a:lstStyle/>
          <a:p>
            <a:r>
              <a:rPr lang="en-US" sz="2400" dirty="0"/>
              <a:t>FY14 Draft </a:t>
            </a:r>
            <a:r>
              <a:rPr lang="en-US" sz="2400" dirty="0" smtClean="0"/>
              <a:t>Operating Plan &amp; Budget </a:t>
            </a:r>
            <a:r>
              <a:rPr lang="en-US" sz="2400" dirty="0"/>
              <a:t>vs. FY13 </a:t>
            </a:r>
            <a:r>
              <a:rPr lang="en-US" sz="2400" dirty="0" smtClean="0"/>
              <a:t>Forecast</a:t>
            </a:r>
            <a:r>
              <a:rPr lang="en-US" dirty="0" smtClean="0"/>
              <a:t/>
            </a:r>
            <a:br>
              <a:rPr lang="en-US" dirty="0" smtClean="0"/>
            </a:br>
            <a:r>
              <a:rPr lang="en-US" sz="1200" dirty="0" smtClean="0"/>
              <a:t>(In thousands)</a:t>
            </a:r>
            <a:endParaRPr lang="en-US" sz="1200" dirty="0"/>
          </a:p>
        </p:txBody>
      </p:sp>
      <p:pic>
        <p:nvPicPr>
          <p:cNvPr id="4098"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78134" y="908720"/>
            <a:ext cx="8400010" cy="544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31255" y="908720"/>
            <a:ext cx="8417209" cy="5760639"/>
          </a:xfrm>
          <a:noFill/>
        </p:spPr>
        <p:txBody>
          <a:bodyPr vert="horz" numCol="2" spcCol="731520"/>
          <a:lstStyle/>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Introduction</a:t>
            </a: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Organizational Transformation</a:t>
            </a: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Planning Process Overview</a:t>
            </a:r>
            <a:endParaRPr lang="en-US" sz="2000" dirty="0">
              <a:solidFill>
                <a:srgbClr val="7F7F7F"/>
              </a:solidFill>
              <a:latin typeface="Helvetica Neue Medium"/>
              <a:ea typeface="+mj-ea"/>
              <a:cs typeface="Helvetica Neue Medium"/>
            </a:endParaRPr>
          </a:p>
          <a:p>
            <a:pPr>
              <a:lnSpc>
                <a:spcPct val="150000"/>
              </a:lnSpc>
              <a:spcBef>
                <a:spcPct val="0"/>
              </a:spcBef>
            </a:pPr>
            <a:endParaRPr lang="en-US" sz="5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FY13 </a:t>
            </a:r>
            <a:r>
              <a:rPr lang="en-US" sz="2000" dirty="0">
                <a:solidFill>
                  <a:srgbClr val="7F7F7F"/>
                </a:solidFill>
                <a:latin typeface="Helvetica Neue Medium"/>
                <a:ea typeface="+mj-ea"/>
                <a:cs typeface="Helvetica Neue Medium"/>
              </a:rPr>
              <a:t>Forecast Update</a:t>
            </a:r>
          </a:p>
          <a:p>
            <a:pPr marL="1371600" lvl="2" indent="-457200">
              <a:spcBef>
                <a:spcPct val="0"/>
              </a:spcBef>
              <a:buFont typeface="Arial" pitchFamily="34" charset="0"/>
              <a:buChar char="•"/>
            </a:pPr>
            <a:r>
              <a:rPr lang="en-US" sz="1800" dirty="0" smtClean="0">
                <a:solidFill>
                  <a:srgbClr val="7F7F7F"/>
                </a:solidFill>
                <a:latin typeface="Helvetica Neue Medium"/>
                <a:ea typeface="+mj-ea"/>
                <a:cs typeface="Helvetica Neue Medium"/>
              </a:rPr>
              <a:t>Statement of Activities</a:t>
            </a:r>
          </a:p>
          <a:p>
            <a:pPr marL="1371600" lvl="2" indent="-457200">
              <a:spcBef>
                <a:spcPct val="0"/>
              </a:spcBef>
              <a:buFont typeface="Arial" pitchFamily="34" charset="0"/>
              <a:buChar char="•"/>
            </a:pPr>
            <a:r>
              <a:rPr lang="en-US" sz="1800" dirty="0" smtClean="0">
                <a:solidFill>
                  <a:srgbClr val="7F7F7F"/>
                </a:solidFill>
                <a:latin typeface="Helvetica Neue Medium"/>
                <a:ea typeface="+mj-ea"/>
                <a:cs typeface="Helvetica Neue Medium"/>
              </a:rPr>
              <a:t>Revenues</a:t>
            </a:r>
            <a:endParaRPr lang="en-US" sz="1800" dirty="0">
              <a:solidFill>
                <a:srgbClr val="7F7F7F"/>
              </a:solidFill>
              <a:latin typeface="Helvetica Neue Medium"/>
              <a:ea typeface="+mj-ea"/>
              <a:cs typeface="Helvetica Neue Medium"/>
            </a:endParaRPr>
          </a:p>
          <a:p>
            <a:pPr marL="1371600" lvl="2" indent="-457200">
              <a:spcBef>
                <a:spcPct val="0"/>
              </a:spcBef>
              <a:buFont typeface="Arial" pitchFamily="34" charset="0"/>
              <a:buChar char="•"/>
            </a:pPr>
            <a:r>
              <a:rPr lang="en-US" sz="1800" dirty="0">
                <a:solidFill>
                  <a:srgbClr val="7F7F7F"/>
                </a:solidFill>
                <a:latin typeface="Helvetica Neue Medium"/>
                <a:ea typeface="+mj-ea"/>
                <a:cs typeface="Helvetica Neue Medium"/>
              </a:rPr>
              <a:t>Variance </a:t>
            </a:r>
            <a:r>
              <a:rPr lang="en-US" sz="1800" dirty="0" smtClean="0">
                <a:solidFill>
                  <a:srgbClr val="7F7F7F"/>
                </a:solidFill>
                <a:latin typeface="Helvetica Neue Medium"/>
                <a:ea typeface="+mj-ea"/>
                <a:cs typeface="Helvetica Neue Medium"/>
              </a:rPr>
              <a:t>Analysis</a:t>
            </a:r>
          </a:p>
          <a:p>
            <a:pPr marL="1371600" lvl="2" indent="-457200">
              <a:lnSpc>
                <a:spcPct val="150000"/>
              </a:lnSpc>
              <a:spcBef>
                <a:spcPct val="0"/>
              </a:spcBef>
              <a:buFont typeface="Arial" pitchFamily="34" charset="0"/>
              <a:buChar char="•"/>
            </a:pPr>
            <a:endParaRPr lang="en-US" sz="5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FY14 </a:t>
            </a:r>
            <a:r>
              <a:rPr lang="en-US" sz="2000" dirty="0">
                <a:solidFill>
                  <a:srgbClr val="7F7F7F"/>
                </a:solidFill>
                <a:latin typeface="Helvetica Neue Medium"/>
                <a:ea typeface="+mj-ea"/>
                <a:cs typeface="Helvetica Neue Medium"/>
              </a:rPr>
              <a:t>Draft </a:t>
            </a:r>
            <a:r>
              <a:rPr lang="en-US" sz="2000" dirty="0" smtClean="0">
                <a:solidFill>
                  <a:srgbClr val="7F7F7F"/>
                </a:solidFill>
                <a:latin typeface="Helvetica Neue Medium"/>
                <a:ea typeface="+mj-ea"/>
                <a:cs typeface="Helvetica Neue Medium"/>
              </a:rPr>
              <a:t>Operating Plan and Budget</a:t>
            </a:r>
            <a:endParaRPr lang="en-US" sz="2000" dirty="0">
              <a:solidFill>
                <a:srgbClr val="7F7F7F"/>
              </a:solidFill>
              <a:latin typeface="Helvetica Neue Medium"/>
              <a:ea typeface="+mj-ea"/>
              <a:cs typeface="Helvetica Neue Medium"/>
            </a:endParaRPr>
          </a:p>
          <a:p>
            <a:pPr marL="1371600" lvl="2" indent="-457200">
              <a:lnSpc>
                <a:spcPct val="150000"/>
              </a:lnSpc>
              <a:spcBef>
                <a:spcPct val="0"/>
              </a:spcBef>
              <a:buFont typeface="Arial" pitchFamily="34" charset="0"/>
              <a:buChar char="•"/>
            </a:pPr>
            <a:r>
              <a:rPr lang="en-US" sz="1800" dirty="0" smtClean="0">
                <a:solidFill>
                  <a:srgbClr val="7F7F7F"/>
                </a:solidFill>
                <a:latin typeface="Helvetica Neue Medium"/>
                <a:cs typeface="Helvetica Neue Medium"/>
              </a:rPr>
              <a:t>Financial Data</a:t>
            </a:r>
            <a:endParaRPr lang="en-US" sz="1800" dirty="0">
              <a:solidFill>
                <a:srgbClr val="7F7F7F"/>
              </a:solidFill>
              <a:latin typeface="Helvetica Neue Medium"/>
              <a:ea typeface="+mj-ea"/>
              <a:cs typeface="Helvetica Neue Medium"/>
            </a:endParaRP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Statement of Activities</a:t>
            </a: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Revenues</a:t>
            </a:r>
          </a:p>
          <a:p>
            <a:pPr marL="1828800" lvl="3" indent="-457200">
              <a:spcBef>
                <a:spcPct val="0"/>
              </a:spcBef>
              <a:buFont typeface="Arial" pitchFamily="34" charset="0"/>
              <a:buChar char="•"/>
            </a:pPr>
            <a:r>
              <a:rPr lang="en-US" sz="1600" dirty="0" smtClean="0">
                <a:solidFill>
                  <a:srgbClr val="7F7F7F"/>
                </a:solidFill>
                <a:latin typeface="Helvetica Neue Medium"/>
                <a:cs typeface="Helvetica Neue Medium"/>
              </a:rPr>
              <a:t>Variance Analysis</a:t>
            </a: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Headcount</a:t>
            </a:r>
            <a:endParaRPr lang="en-US" sz="1600" dirty="0">
              <a:solidFill>
                <a:srgbClr val="7F7F7F"/>
              </a:solidFill>
              <a:latin typeface="Helvetica Neue Medium"/>
              <a:ea typeface="+mj-ea"/>
              <a:cs typeface="Helvetica Neue Medium"/>
            </a:endParaRPr>
          </a:p>
          <a:p>
            <a:pPr marL="1828800" lvl="3" indent="-457200">
              <a:lnSpc>
                <a:spcPct val="150000"/>
              </a:lnSpc>
              <a:spcBef>
                <a:spcPct val="0"/>
              </a:spcBef>
              <a:buFont typeface="Arial" pitchFamily="34" charset="0"/>
              <a:buChar char="•"/>
            </a:pPr>
            <a:r>
              <a:rPr lang="en-US" sz="1600" dirty="0" smtClean="0">
                <a:solidFill>
                  <a:srgbClr val="7F7F7F"/>
                </a:solidFill>
                <a:latin typeface="Helvetica Neue Medium"/>
                <a:cs typeface="Helvetica Neue Medium"/>
              </a:rPr>
              <a:t>Management Delivery – </a:t>
            </a:r>
            <a:r>
              <a:rPr lang="en-US" sz="1600" dirty="0" err="1" smtClean="0">
                <a:solidFill>
                  <a:srgbClr val="7F7F7F"/>
                </a:solidFill>
                <a:latin typeface="Helvetica Neue Medium"/>
                <a:cs typeface="Helvetica Neue Medium"/>
              </a:rPr>
              <a:t>AtTask</a:t>
            </a:r>
            <a:endParaRPr lang="en-US" sz="1600" dirty="0" smtClean="0">
              <a:solidFill>
                <a:srgbClr val="7F7F7F"/>
              </a:solidFill>
              <a:latin typeface="Helvetica Neue Medium"/>
              <a:ea typeface="+mj-ea"/>
              <a:cs typeface="Helvetica Neue Medium"/>
            </a:endParaRPr>
          </a:p>
          <a:p>
            <a:pPr marL="1828800" lvl="3" indent="-457200">
              <a:lnSpc>
                <a:spcPct val="150000"/>
              </a:lnSpc>
              <a:spcBef>
                <a:spcPct val="0"/>
              </a:spcBef>
              <a:buFont typeface="Arial" pitchFamily="34" charset="0"/>
              <a:buChar char="•"/>
            </a:pPr>
            <a:r>
              <a:rPr lang="en-US" sz="1600" dirty="0" smtClean="0">
                <a:solidFill>
                  <a:srgbClr val="7F7F7F"/>
                </a:solidFill>
                <a:latin typeface="Helvetica Neue Medium"/>
                <a:ea typeface="+mj-ea"/>
                <a:cs typeface="Helvetica Neue Medium"/>
              </a:rPr>
              <a:t>Community Support Requests</a:t>
            </a:r>
          </a:p>
          <a:p>
            <a:pPr marL="1371600" lvl="2" indent="-457200">
              <a:lnSpc>
                <a:spcPct val="150000"/>
              </a:lnSpc>
              <a:spcBef>
                <a:spcPct val="0"/>
              </a:spcBef>
              <a:buFont typeface="Arial" pitchFamily="34" charset="0"/>
              <a:buChar char="•"/>
            </a:pPr>
            <a:r>
              <a:rPr lang="en-US" sz="1800" dirty="0">
                <a:solidFill>
                  <a:srgbClr val="7F7F7F"/>
                </a:solidFill>
                <a:latin typeface="Helvetica Neue Medium"/>
                <a:cs typeface="Helvetica Neue Medium"/>
              </a:rPr>
              <a:t>New gTLD Program</a:t>
            </a:r>
          </a:p>
          <a:p>
            <a:pPr marL="457200" lvl="1" indent="-457200">
              <a:lnSpc>
                <a:spcPct val="150000"/>
              </a:lnSpc>
              <a:spcBef>
                <a:spcPct val="0"/>
              </a:spcBef>
              <a:buFont typeface="Arial" pitchFamily="34" charset="0"/>
              <a:buChar char="•"/>
            </a:pPr>
            <a:r>
              <a:rPr lang="en-US" sz="2000" dirty="0" smtClean="0">
                <a:solidFill>
                  <a:srgbClr val="7F7F7F"/>
                </a:solidFill>
                <a:latin typeface="Helvetica Neue Medium"/>
                <a:cs typeface="Helvetica Neue Medium"/>
              </a:rPr>
              <a:t>Appendix			</a:t>
            </a:r>
            <a:endParaRPr lang="en-US" sz="2000" dirty="0">
              <a:solidFill>
                <a:srgbClr val="7F7F7F"/>
              </a:solidFill>
              <a:latin typeface="Helvetica Neue Medium"/>
              <a:ea typeface="+mj-ea"/>
              <a:cs typeface="Helvetica Neue Medium"/>
            </a:endParaRPr>
          </a:p>
          <a:p>
            <a:pPr marL="457200" indent="-457200">
              <a:lnSpc>
                <a:spcPct val="80000"/>
              </a:lnSpc>
              <a:spcBef>
                <a:spcPct val="0"/>
              </a:spcBef>
              <a:buFont typeface="Arial" pitchFamily="34" charset="0"/>
              <a:buChar char="•"/>
            </a:pPr>
            <a:endParaRPr lang="en-US" dirty="0">
              <a:solidFill>
                <a:srgbClr val="7F7F7F"/>
              </a:solidFill>
              <a:latin typeface="Helvetica Neue Medium"/>
              <a:ea typeface="+mj-ea"/>
              <a:cs typeface="Helvetica Neue Medium"/>
            </a:endParaRPr>
          </a:p>
        </p:txBody>
      </p:sp>
      <p:sp>
        <p:nvSpPr>
          <p:cNvPr id="4" name="Title 3"/>
          <p:cNvSpPr>
            <a:spLocks noGrp="1"/>
          </p:cNvSpPr>
          <p:nvPr>
            <p:ph type="title"/>
          </p:nvPr>
        </p:nvSpPr>
        <p:spPr>
          <a:xfrm>
            <a:off x="331255" y="188641"/>
            <a:ext cx="8635168" cy="432048"/>
          </a:xfrm>
        </p:spPr>
        <p:txBody>
          <a:bodyPr/>
          <a:lstStyle/>
          <a:p>
            <a:r>
              <a:rPr lang="en-US" dirty="0" smtClean="0"/>
              <a:t>Table of Contents</a:t>
            </a:r>
            <a:endParaRPr lang="en-US" dirty="0"/>
          </a:p>
        </p:txBody>
      </p:sp>
      <p:cxnSp>
        <p:nvCxnSpPr>
          <p:cNvPr id="5" name="Straight Connector 4"/>
          <p:cNvCxnSpPr/>
          <p:nvPr/>
        </p:nvCxnSpPr>
        <p:spPr>
          <a:xfrm>
            <a:off x="4574737" y="1268760"/>
            <a:ext cx="0" cy="4176464"/>
          </a:xfrm>
          <a:prstGeom prst="line">
            <a:avLst/>
          </a:prstGeom>
          <a:ln>
            <a:solidFill>
              <a:srgbClr val="A6D5E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033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88640"/>
            <a:ext cx="8820471" cy="587027"/>
          </a:xfrm>
        </p:spPr>
        <p:txBody>
          <a:bodyPr/>
          <a:lstStyle/>
          <a:p>
            <a:r>
              <a:rPr lang="en-US" sz="2300" dirty="0" smtClean="0"/>
              <a:t>FY14 Draft </a:t>
            </a:r>
            <a:r>
              <a:rPr lang="en-US" sz="2300" dirty="0"/>
              <a:t>Operating Plan &amp; </a:t>
            </a:r>
            <a:r>
              <a:rPr lang="en-US" sz="2300" dirty="0" smtClean="0"/>
              <a:t>Budget vs</a:t>
            </a:r>
            <a:r>
              <a:rPr lang="en-US" sz="2300" dirty="0"/>
              <a:t>. FY13 </a:t>
            </a:r>
            <a:r>
              <a:rPr lang="en-US" sz="2300" dirty="0" smtClean="0"/>
              <a:t>Forecast - </a:t>
            </a:r>
            <a:r>
              <a:rPr lang="en-US" sz="2300" dirty="0"/>
              <a:t>Revenue</a:t>
            </a:r>
            <a:br>
              <a:rPr lang="en-US" sz="2300" dirty="0"/>
            </a:br>
            <a:r>
              <a:rPr lang="en-US" sz="1200" dirty="0"/>
              <a:t>(In thousands)</a:t>
            </a:r>
          </a:p>
        </p:txBody>
      </p:sp>
      <p:pic>
        <p:nvPicPr>
          <p:cNvPr id="512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43483" y="908720"/>
            <a:ext cx="7971243"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964488" cy="587027"/>
          </a:xfrm>
        </p:spPr>
        <p:txBody>
          <a:bodyPr/>
          <a:lstStyle/>
          <a:p>
            <a:r>
              <a:rPr lang="en-US" sz="2300" dirty="0" smtClean="0"/>
              <a:t>FY14 </a:t>
            </a:r>
            <a:r>
              <a:rPr lang="en-US" sz="2300" dirty="0"/>
              <a:t>Draft Operating Plan &amp; Budget Variance Analysis </a:t>
            </a:r>
            <a:r>
              <a:rPr lang="en-US" sz="2300" dirty="0" smtClean="0"/>
              <a:t>– Revenue</a:t>
            </a:r>
            <a:r>
              <a:rPr lang="en-US" sz="2400" dirty="0"/>
              <a:t/>
            </a:r>
            <a:br>
              <a:rPr lang="en-US" sz="2400" dirty="0"/>
            </a:br>
            <a:r>
              <a:rPr lang="en-US" sz="1200" dirty="0"/>
              <a:t>(In thousands)</a:t>
            </a:r>
          </a:p>
        </p:txBody>
      </p:sp>
      <p:pic>
        <p:nvPicPr>
          <p:cNvPr id="307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95537" y="1124744"/>
            <a:ext cx="8392166"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01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en-US" sz="2400" dirty="0"/>
              <a:t>FY14 Draft Operating Plan &amp; Budget Variance Analysis</a:t>
            </a:r>
            <a:r>
              <a:rPr lang="en-US" dirty="0"/>
              <a:t/>
            </a:r>
            <a:br>
              <a:rPr lang="en-US" dirty="0"/>
            </a:br>
            <a:r>
              <a:rPr lang="en-US" sz="1200" dirty="0"/>
              <a:t>(In thousands)</a:t>
            </a:r>
          </a:p>
        </p:txBody>
      </p:sp>
      <p:pic>
        <p:nvPicPr>
          <p:cNvPr id="4098"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58230" y="1124744"/>
            <a:ext cx="8469651"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en-US" sz="2400" dirty="0"/>
              <a:t>FY14 Draft Operating Plan &amp; Budget Headcount by Function</a:t>
            </a:r>
          </a:p>
        </p:txBody>
      </p:sp>
      <p:pic>
        <p:nvPicPr>
          <p:cNvPr id="512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804945"/>
            <a:ext cx="8136904" cy="5968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0358" y="116632"/>
            <a:ext cx="8635168" cy="587027"/>
          </a:xfrm>
        </p:spPr>
        <p:txBody>
          <a:bodyPr/>
          <a:lstStyle/>
          <a:p>
            <a:r>
              <a:rPr lang="en-US" sz="2400" dirty="0"/>
              <a:t>FY14 Draft Operating Plan &amp; Budget Headcount Growth</a:t>
            </a:r>
          </a:p>
        </p:txBody>
      </p:sp>
      <p:pic>
        <p:nvPicPr>
          <p:cNvPr id="7170"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95537" y="1052736"/>
            <a:ext cx="842493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1916832"/>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Management Delivery</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377792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23528" y="188640"/>
            <a:ext cx="7686465" cy="528204"/>
          </a:xfrm>
          <a:prstGeom prst="rect">
            <a:avLst/>
          </a:prstGeom>
        </p:spPr>
        <p:txBody>
          <a:bodyPr vert="horz"/>
          <a:lstStyle>
            <a:lvl1pPr>
              <a:lnSpc>
                <a:spcPct val="80000"/>
              </a:lnSpc>
              <a:spcBef>
                <a:spcPct val="0"/>
              </a:spcBef>
              <a:buNone/>
              <a:defRPr sz="2800" b="0" i="0">
                <a:solidFill>
                  <a:srgbClr val="7F7F7F"/>
                </a:solidFill>
                <a:latin typeface="Helvetica Neue Medium"/>
                <a:ea typeface="+mj-ea"/>
                <a:cs typeface="Helvetica Neue Medium"/>
              </a:defRPr>
            </a:lvl1pPr>
          </a:lstStyle>
          <a:p>
            <a:r>
              <a:rPr lang="en-US" dirty="0"/>
              <a:t>Management Delivery:  Objectives &amp; </a:t>
            </a:r>
            <a:r>
              <a:rPr lang="en-US" dirty="0" smtClean="0"/>
              <a:t>Goals</a:t>
            </a:r>
          </a:p>
          <a:p>
            <a:r>
              <a:rPr lang="en-US" sz="2400" dirty="0"/>
              <a:t>w. FY14 Draft Budget</a:t>
            </a:r>
          </a:p>
          <a:p>
            <a:endParaRPr lang="en-US" dirty="0"/>
          </a:p>
        </p:txBody>
      </p:sp>
      <p:pic>
        <p:nvPicPr>
          <p:cNvPr id="36" name="Picture 35"/>
          <p:cNvPicPr>
            <a:picLocks noChangeAspect="1"/>
          </p:cNvPicPr>
          <p:nvPr/>
        </p:nvPicPr>
        <p:blipFill>
          <a:blip r:embed="rId3"/>
          <a:stretch>
            <a:fillRect/>
          </a:stretch>
        </p:blipFill>
        <p:spPr>
          <a:xfrm>
            <a:off x="8398621" y="6263796"/>
            <a:ext cx="557784" cy="441960"/>
          </a:xfrm>
          <a:prstGeom prst="rect">
            <a:avLst/>
          </a:prstGeom>
        </p:spPr>
      </p:pic>
      <p:cxnSp>
        <p:nvCxnSpPr>
          <p:cNvPr id="37" name="Elbow Connector 36"/>
          <p:cNvCxnSpPr/>
          <p:nvPr/>
        </p:nvCxnSpPr>
        <p:spPr>
          <a:xfrm rot="5400000" flipH="1" flipV="1">
            <a:off x="977798" y="2174015"/>
            <a:ext cx="1085393" cy="574092"/>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a:off x="472306" y="1075347"/>
            <a:ext cx="8575635" cy="5644482"/>
            <a:chOff x="472306" y="1124744"/>
            <a:chExt cx="8575635" cy="5644482"/>
          </a:xfrm>
        </p:grpSpPr>
        <p:grpSp>
          <p:nvGrpSpPr>
            <p:cNvPr id="10" name="Group 9"/>
            <p:cNvGrpSpPr/>
            <p:nvPr/>
          </p:nvGrpSpPr>
          <p:grpSpPr>
            <a:xfrm>
              <a:off x="1215960" y="1124744"/>
              <a:ext cx="3859637" cy="1879012"/>
              <a:chOff x="1350963" y="5064904"/>
              <a:chExt cx="3859637" cy="1879012"/>
            </a:xfrm>
          </p:grpSpPr>
          <p:cxnSp>
            <p:nvCxnSpPr>
              <p:cNvPr id="7" name="Elbow Connector 6"/>
              <p:cNvCxnSpPr>
                <a:endCxn id="15" idx="2"/>
              </p:cNvCxnSpPr>
              <p:nvPr/>
            </p:nvCxnSpPr>
            <p:spPr>
              <a:xfrm rot="5400000" flipH="1" flipV="1">
                <a:off x="1095312" y="6114174"/>
                <a:ext cx="1085393" cy="574092"/>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 name="Round Diagonal Corner Rectangle 14"/>
              <p:cNvSpPr/>
              <p:nvPr/>
            </p:nvSpPr>
            <p:spPr>
              <a:xfrm>
                <a:off x="1925054" y="5064904"/>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DELIVER CORE INTERNAL FUNCTIONS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ACT AS STEWARD OF PUBLIC </a:t>
                </a:r>
                <a:r>
                  <a:rPr lang="en-US" sz="1200" dirty="0">
                    <a:solidFill>
                      <a:srgbClr val="4A452A"/>
                    </a:solidFill>
                    <a:latin typeface="Futura Condensed"/>
                    <a:cs typeface="Futura Condensed"/>
                  </a:rPr>
                  <a:t>INTEREST</a:t>
                </a:r>
              </a:p>
              <a:p>
                <a:pPr algn="ctr">
                  <a:lnSpc>
                    <a:spcPct val="120000"/>
                  </a:lnSpc>
                </a:pPr>
                <a:r>
                  <a:rPr lang="en-US" sz="1200" dirty="0" smtClean="0">
                    <a:solidFill>
                      <a:srgbClr val="4A452A"/>
                    </a:solidFill>
                    <a:latin typeface="Futura Condensed"/>
                    <a:cs typeface="Futura Condensed"/>
                  </a:rPr>
                  <a:t>ENGAGE IN IG ECOSYSTEM</a:t>
                </a:r>
              </a:p>
              <a:p>
                <a:pPr algn="ctr">
                  <a:lnSpc>
                    <a:spcPct val="120000"/>
                  </a:lnSpc>
                </a:pPr>
                <a:r>
                  <a:rPr lang="en-US" sz="1200" dirty="0" smtClean="0">
                    <a:solidFill>
                      <a:srgbClr val="4A452A"/>
                    </a:solidFill>
                    <a:latin typeface="Futura Condensed"/>
                    <a:cs typeface="Futura Condensed"/>
                  </a:rPr>
                  <a:t>DEEPEN PARTNERSHIP WITH I-ORGS.</a:t>
                </a:r>
              </a:p>
              <a:p>
                <a:pPr algn="ctr">
                  <a:lnSpc>
                    <a:spcPct val="120000"/>
                  </a:lnSpc>
                </a:pPr>
                <a:r>
                  <a:rPr lang="en-US" sz="1600" b="1" dirty="0" smtClean="0">
                    <a:solidFill>
                      <a:srgbClr val="4A452A"/>
                    </a:solidFill>
                    <a:latin typeface="Futura Condensed"/>
                    <a:cs typeface="Futura Condensed"/>
                  </a:rPr>
                  <a:t>$15.6M</a:t>
                </a:r>
                <a:endParaRPr lang="en-US" sz="1600" b="1" dirty="0">
                  <a:solidFill>
                    <a:srgbClr val="4A452A"/>
                  </a:solidFill>
                  <a:latin typeface="Futura Condensed"/>
                  <a:cs typeface="Futura Condensed"/>
                </a:endParaRPr>
              </a:p>
            </p:txBody>
          </p:sp>
        </p:grpSp>
        <p:grpSp>
          <p:nvGrpSpPr>
            <p:cNvPr id="2" name="Group 1"/>
            <p:cNvGrpSpPr/>
            <p:nvPr/>
          </p:nvGrpSpPr>
          <p:grpSpPr>
            <a:xfrm>
              <a:off x="1215963" y="4468701"/>
              <a:ext cx="3859634" cy="2300525"/>
              <a:chOff x="1350965" y="89538"/>
              <a:chExt cx="3859634" cy="2300525"/>
            </a:xfrm>
          </p:grpSpPr>
          <p:cxnSp>
            <p:nvCxnSpPr>
              <p:cNvPr id="24" name="Elbow Connector 23"/>
              <p:cNvCxnSpPr>
                <a:endCxn id="9" idx="2"/>
              </p:cNvCxnSpPr>
              <p:nvPr/>
            </p:nvCxnSpPr>
            <p:spPr>
              <a:xfrm rot="16200000" flipH="1">
                <a:off x="884556" y="555947"/>
                <a:ext cx="1506906" cy="574088"/>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9" name="Round Diagonal Corner Rectangle 8"/>
              <p:cNvSpPr/>
              <p:nvPr/>
            </p:nvSpPr>
            <p:spPr>
              <a:xfrm>
                <a:off x="1925053" y="802825"/>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OPTIMIZE POLICY DEV. PROCESS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INCREASE/IMPROVE PARTICIPATION</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EVOLVE SO/AC  STRUCTURES</a:t>
                </a:r>
              </a:p>
              <a:p>
                <a:pPr algn="ctr">
                  <a:lnSpc>
                    <a:spcPct val="120000"/>
                  </a:lnSpc>
                </a:pPr>
                <a:r>
                  <a:rPr lang="en-US" sz="1200" dirty="0" smtClean="0">
                    <a:solidFill>
                      <a:srgbClr val="4A452A"/>
                    </a:solidFill>
                    <a:latin typeface="Futura Condensed"/>
                    <a:cs typeface="Futura Condensed"/>
                  </a:rPr>
                  <a:t>PROMOTE ETHICS &amp; TRANSPARENCY</a:t>
                </a:r>
              </a:p>
              <a:p>
                <a:pPr algn="ctr">
                  <a:lnSpc>
                    <a:spcPct val="120000"/>
                  </a:lnSpc>
                </a:pPr>
                <a:r>
                  <a:rPr lang="en-US" sz="1600" b="1" dirty="0" smtClean="0">
                    <a:solidFill>
                      <a:srgbClr val="4A452A"/>
                    </a:solidFill>
                    <a:latin typeface="Futura Condensed"/>
                    <a:cs typeface="Futura Condensed"/>
                  </a:rPr>
                  <a:t>$8.2M</a:t>
                </a:r>
              </a:p>
            </p:txBody>
          </p:sp>
        </p:grpSp>
        <p:sp>
          <p:nvSpPr>
            <p:cNvPr id="13" name="Round Diagonal Corner Rectangle 12"/>
            <p:cNvSpPr/>
            <p:nvPr/>
          </p:nvSpPr>
          <p:spPr>
            <a:xfrm>
              <a:off x="5537155" y="1659875"/>
              <a:ext cx="3510786" cy="1793706"/>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INSTITUTIONALIZE MGMT. DISCIPLINES</a:t>
              </a:r>
              <a:endParaRPr lang="en-US" sz="1200" dirty="0">
                <a:solidFill>
                  <a:srgbClr val="4A452A"/>
                </a:solidFill>
                <a:latin typeface="Futura Condensed"/>
                <a:cs typeface="Futura Condensed"/>
              </a:endParaRPr>
            </a:p>
            <a:p>
              <a:pPr algn="ctr">
                <a:lnSpc>
                  <a:spcPct val="120000"/>
                </a:lnSpc>
              </a:pPr>
              <a:r>
                <a:rPr lang="en-US" sz="1200" dirty="0">
                  <a:solidFill>
                    <a:srgbClr val="4A452A"/>
                  </a:solidFill>
                  <a:latin typeface="Futura Condensed"/>
                  <a:cs typeface="Futura Condensed"/>
                </a:rPr>
                <a:t>MATURE ORG. SUPPORT </a:t>
              </a:r>
              <a:r>
                <a:rPr lang="en-US" sz="1200" dirty="0" smtClean="0">
                  <a:solidFill>
                    <a:srgbClr val="4A452A"/>
                  </a:solidFill>
                  <a:latin typeface="Futura Condensed"/>
                  <a:cs typeface="Futura Condensed"/>
                </a:rPr>
                <a:t>FUNCTIONS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OPTIMIZE R&amp;R SERVICES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PLAN FOR SCALE, SECURITY, CONTINUITY</a:t>
              </a:r>
            </a:p>
            <a:p>
              <a:pPr algn="ctr">
                <a:lnSpc>
                  <a:spcPct val="120000"/>
                </a:lnSpc>
              </a:pPr>
              <a:r>
                <a:rPr lang="en-US" sz="1600" b="1" dirty="0" smtClean="0">
                  <a:solidFill>
                    <a:srgbClr val="4A452A"/>
                  </a:solidFill>
                  <a:latin typeface="Futura Condensed"/>
                  <a:cs typeface="Futura Condensed"/>
                </a:rPr>
                <a:t>$106.4M</a:t>
              </a:r>
            </a:p>
            <a:p>
              <a:pPr algn="ctr">
                <a:lnSpc>
                  <a:spcPct val="120000"/>
                </a:lnSpc>
              </a:pPr>
              <a:r>
                <a:rPr lang="en-US" sz="900" b="1" dirty="0" smtClean="0">
                  <a:solidFill>
                    <a:srgbClr val="4A452A"/>
                  </a:solidFill>
                  <a:latin typeface="Futura Condensed"/>
                  <a:cs typeface="Futura Condensed"/>
                </a:rPr>
                <a:t>(of which $57.6M is related to the New gTLD program)</a:t>
              </a:r>
              <a:endParaRPr lang="en-US" sz="900" b="1" dirty="0">
                <a:solidFill>
                  <a:srgbClr val="4A452A"/>
                </a:solidFill>
                <a:latin typeface="Futura Condensed"/>
                <a:cs typeface="Futura Condensed"/>
              </a:endParaRPr>
            </a:p>
          </p:txBody>
        </p:sp>
        <p:cxnSp>
          <p:nvCxnSpPr>
            <p:cNvPr id="27" name="Elbow Connector 26"/>
            <p:cNvCxnSpPr>
              <a:endCxn id="13" idx="2"/>
            </p:cNvCxnSpPr>
            <p:nvPr/>
          </p:nvCxnSpPr>
          <p:spPr>
            <a:xfrm flipV="1">
              <a:off x="5093086" y="2556728"/>
              <a:ext cx="444069" cy="1069279"/>
            </a:xfrm>
            <a:prstGeom prst="bentConnector3">
              <a:avLst>
                <a:gd name="adj1" fmla="val 50000"/>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5075596" y="4127663"/>
              <a:ext cx="3696390" cy="1861976"/>
              <a:chOff x="5210599" y="3960409"/>
              <a:chExt cx="3696390" cy="1861976"/>
            </a:xfrm>
          </p:grpSpPr>
          <p:sp>
            <p:nvSpPr>
              <p:cNvPr id="14" name="Round Diagonal Corner Rectangle 13"/>
              <p:cNvSpPr/>
              <p:nvPr/>
            </p:nvSpPr>
            <p:spPr>
              <a:xfrm>
                <a:off x="5621443" y="4235147"/>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ENGAGE STAKEHOLDERS GLOBALLY</a:t>
                </a:r>
              </a:p>
              <a:p>
                <a:pPr algn="ctr">
                  <a:lnSpc>
                    <a:spcPct val="120000"/>
                  </a:lnSpc>
                </a:pPr>
                <a:r>
                  <a:rPr lang="en-US" sz="1200" dirty="0">
                    <a:solidFill>
                      <a:srgbClr val="4A452A"/>
                    </a:solidFill>
                    <a:latin typeface="Futura Condensed"/>
                    <a:cs typeface="Futura Condensed"/>
                  </a:rPr>
                  <a:t>COMMUNICATE CLEARLY &amp; </a:t>
                </a:r>
                <a:r>
                  <a:rPr lang="en-US" sz="1200" dirty="0" smtClean="0">
                    <a:solidFill>
                      <a:srgbClr val="4A452A"/>
                    </a:solidFill>
                    <a:latin typeface="Futura Condensed"/>
                    <a:cs typeface="Futura Condensed"/>
                  </a:rPr>
                  <a:t>LOCALLY</a:t>
                </a:r>
              </a:p>
              <a:p>
                <a:pPr algn="ctr">
                  <a:lnSpc>
                    <a:spcPct val="120000"/>
                  </a:lnSpc>
                </a:pPr>
                <a:r>
                  <a:rPr lang="en-US" sz="1200" dirty="0" smtClean="0">
                    <a:solidFill>
                      <a:srgbClr val="4A452A"/>
                    </a:solidFill>
                    <a:latin typeface="Futura Condensed"/>
                    <a:cs typeface="Futura Condensed"/>
                  </a:rPr>
                  <a:t>INTEGRATE GLOBAL/REGIONAL RESP.</a:t>
                </a:r>
              </a:p>
              <a:p>
                <a:pPr algn="ctr">
                  <a:lnSpc>
                    <a:spcPct val="120000"/>
                  </a:lnSpc>
                </a:pPr>
                <a:r>
                  <a:rPr lang="en-US" sz="1200" dirty="0" smtClean="0">
                    <a:solidFill>
                      <a:srgbClr val="4A452A"/>
                    </a:solidFill>
                    <a:latin typeface="Futura Condensed"/>
                    <a:cs typeface="Futura Condensed"/>
                  </a:rPr>
                  <a:t>EVOLVE GOV. RELATIONSHIPS</a:t>
                </a:r>
              </a:p>
              <a:p>
                <a:pPr algn="ctr">
                  <a:lnSpc>
                    <a:spcPct val="120000"/>
                  </a:lnSpc>
                </a:pPr>
                <a:r>
                  <a:rPr lang="en-US" sz="1600" b="1" dirty="0" smtClean="0">
                    <a:solidFill>
                      <a:srgbClr val="4A452A"/>
                    </a:solidFill>
                    <a:latin typeface="Futura Condensed"/>
                    <a:cs typeface="Futura Condensed"/>
                  </a:rPr>
                  <a:t>$11.9M</a:t>
                </a:r>
              </a:p>
            </p:txBody>
          </p:sp>
          <p:cxnSp>
            <p:nvCxnSpPr>
              <p:cNvPr id="31" name="Elbow Connector 30"/>
              <p:cNvCxnSpPr>
                <a:stCxn id="20" idx="0"/>
                <a:endCxn id="14" idx="2"/>
              </p:cNvCxnSpPr>
              <p:nvPr/>
            </p:nvCxnSpPr>
            <p:spPr>
              <a:xfrm>
                <a:off x="5210599" y="3960409"/>
                <a:ext cx="410844" cy="1068357"/>
              </a:xfrm>
              <a:prstGeom prst="bentConnector3">
                <a:avLst>
                  <a:gd name="adj1" fmla="val 50000"/>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472306" y="2887962"/>
              <a:ext cx="4620780" cy="459547"/>
              <a:chOff x="472306" y="2595967"/>
              <a:chExt cx="4620780" cy="459547"/>
            </a:xfrm>
          </p:grpSpPr>
          <p:sp>
            <p:nvSpPr>
              <p:cNvPr id="40" name="Round Diagonal Corner Rectangle 39"/>
              <p:cNvSpPr/>
              <p:nvPr/>
            </p:nvSpPr>
            <p:spPr>
              <a:xfrm>
                <a:off x="834971" y="2671739"/>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AFFIRMATION OF  PURPOSE </a:t>
                </a:r>
                <a:endParaRPr lang="en-US" sz="1600" dirty="0">
                  <a:solidFill>
                    <a:schemeClr val="bg1"/>
                  </a:solidFill>
                  <a:latin typeface="BlairMdITC TT-Medium"/>
                  <a:cs typeface="BlairMdITC TT-Medium"/>
                </a:endParaRPr>
              </a:p>
            </p:txBody>
          </p:sp>
          <p:sp>
            <p:nvSpPr>
              <p:cNvPr id="41" name="Oval 40"/>
              <p:cNvSpPr/>
              <p:nvPr/>
            </p:nvSpPr>
            <p:spPr>
              <a:xfrm>
                <a:off x="472306" y="2595967"/>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solidFill>
                      <a:schemeClr val="bg2">
                        <a:lumMod val="25000"/>
                      </a:schemeClr>
                    </a:solidFill>
                    <a:latin typeface="BlairMdITC TT-Medium"/>
                    <a:cs typeface="BlairMdITC TT-Medium"/>
                  </a:rPr>
                  <a:t>1</a:t>
                </a:r>
                <a:endParaRPr lang="en-US" sz="2400" dirty="0">
                  <a:solidFill>
                    <a:schemeClr val="bg2">
                      <a:lumMod val="25000"/>
                    </a:schemeClr>
                  </a:solidFill>
                </a:endParaRPr>
              </a:p>
            </p:txBody>
          </p:sp>
        </p:grpSp>
        <p:grpSp>
          <p:nvGrpSpPr>
            <p:cNvPr id="42" name="Group 41"/>
            <p:cNvGrpSpPr/>
            <p:nvPr/>
          </p:nvGrpSpPr>
          <p:grpSpPr>
            <a:xfrm>
              <a:off x="472306" y="3392775"/>
              <a:ext cx="4620779" cy="459547"/>
              <a:chOff x="472306" y="3100780"/>
              <a:chExt cx="4620779" cy="459547"/>
            </a:xfrm>
          </p:grpSpPr>
          <p:sp>
            <p:nvSpPr>
              <p:cNvPr id="43" name="Round Diagonal Corner Rectangle 42"/>
              <p:cNvSpPr/>
              <p:nvPr/>
            </p:nvSpPr>
            <p:spPr>
              <a:xfrm>
                <a:off x="834970" y="3173395"/>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 OPERATIONS  EXCELLENCE</a:t>
                </a:r>
                <a:endParaRPr lang="en-US" sz="1600" dirty="0">
                  <a:solidFill>
                    <a:schemeClr val="bg1"/>
                  </a:solidFill>
                  <a:latin typeface="BlairMdITC TT-Medium"/>
                  <a:cs typeface="BlairMdITC TT-Medium"/>
                </a:endParaRPr>
              </a:p>
            </p:txBody>
          </p:sp>
          <p:sp>
            <p:nvSpPr>
              <p:cNvPr id="44" name="Oval 43"/>
              <p:cNvSpPr/>
              <p:nvPr/>
            </p:nvSpPr>
            <p:spPr>
              <a:xfrm>
                <a:off x="472306" y="3100780"/>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2</a:t>
                </a:r>
                <a:endParaRPr lang="en-US" sz="2400" dirty="0">
                  <a:solidFill>
                    <a:schemeClr val="bg2">
                      <a:lumMod val="25000"/>
                    </a:schemeClr>
                  </a:solidFill>
                </a:endParaRPr>
              </a:p>
            </p:txBody>
          </p:sp>
        </p:grpSp>
        <p:grpSp>
          <p:nvGrpSpPr>
            <p:cNvPr id="45" name="Group 44"/>
            <p:cNvGrpSpPr/>
            <p:nvPr/>
          </p:nvGrpSpPr>
          <p:grpSpPr>
            <a:xfrm>
              <a:off x="472306" y="3897588"/>
              <a:ext cx="4620779" cy="459547"/>
              <a:chOff x="472306" y="3605593"/>
              <a:chExt cx="4620779" cy="459547"/>
            </a:xfrm>
          </p:grpSpPr>
          <p:sp>
            <p:nvSpPr>
              <p:cNvPr id="46" name="Round Diagonal Corner Rectangle 45"/>
              <p:cNvSpPr/>
              <p:nvPr/>
            </p:nvSpPr>
            <p:spPr>
              <a:xfrm>
                <a:off x="834970" y="3675051"/>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INTERNATIONALIZATION</a:t>
                </a:r>
                <a:endParaRPr lang="en-US" sz="1600" dirty="0">
                  <a:solidFill>
                    <a:schemeClr val="bg1"/>
                  </a:solidFill>
                  <a:latin typeface="BlairMdITC TT-Medium"/>
                  <a:cs typeface="BlairMdITC TT-Medium"/>
                </a:endParaRPr>
              </a:p>
            </p:txBody>
          </p:sp>
          <p:sp>
            <p:nvSpPr>
              <p:cNvPr id="47" name="Oval 46"/>
              <p:cNvSpPr/>
              <p:nvPr/>
            </p:nvSpPr>
            <p:spPr>
              <a:xfrm>
                <a:off x="472306" y="3605593"/>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3</a:t>
                </a:r>
                <a:endParaRPr lang="en-US" sz="2400" dirty="0">
                  <a:solidFill>
                    <a:schemeClr val="bg2">
                      <a:lumMod val="25000"/>
                    </a:schemeClr>
                  </a:solidFill>
                </a:endParaRPr>
              </a:p>
            </p:txBody>
          </p:sp>
        </p:grpSp>
        <p:grpSp>
          <p:nvGrpSpPr>
            <p:cNvPr id="48" name="Group 47"/>
            <p:cNvGrpSpPr/>
            <p:nvPr/>
          </p:nvGrpSpPr>
          <p:grpSpPr>
            <a:xfrm>
              <a:off x="472306" y="4402402"/>
              <a:ext cx="4620780" cy="459547"/>
              <a:chOff x="472306" y="4110407"/>
              <a:chExt cx="4620780" cy="459547"/>
            </a:xfrm>
          </p:grpSpPr>
          <p:grpSp>
            <p:nvGrpSpPr>
              <p:cNvPr id="49" name="Group 48"/>
              <p:cNvGrpSpPr/>
              <p:nvPr/>
            </p:nvGrpSpPr>
            <p:grpSpPr>
              <a:xfrm>
                <a:off x="472306" y="4110407"/>
                <a:ext cx="4620780" cy="459547"/>
                <a:chOff x="472306" y="4110407"/>
                <a:chExt cx="4620780" cy="459547"/>
              </a:xfrm>
            </p:grpSpPr>
            <p:sp>
              <p:nvSpPr>
                <p:cNvPr id="51" name="Round Diagonal Corner Rectangle 50"/>
                <p:cNvSpPr/>
                <p:nvPr/>
              </p:nvSpPr>
              <p:spPr>
                <a:xfrm>
                  <a:off x="834971" y="4176707"/>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         MODEL  EVOLUTION</a:t>
                  </a:r>
                  <a:endParaRPr lang="en-US" sz="1600" dirty="0">
                    <a:solidFill>
                      <a:schemeClr val="bg1"/>
                    </a:solidFill>
                    <a:latin typeface="BlairMdITC TT-Medium"/>
                    <a:cs typeface="BlairMdITC TT-Medium"/>
                  </a:endParaRPr>
                </a:p>
              </p:txBody>
            </p:sp>
            <p:sp>
              <p:nvSpPr>
                <p:cNvPr id="52" name="Oval 51"/>
                <p:cNvSpPr/>
                <p:nvPr/>
              </p:nvSpPr>
              <p:spPr>
                <a:xfrm>
                  <a:off x="472306" y="4110407"/>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4</a:t>
                  </a:r>
                  <a:endParaRPr lang="en-US" sz="2400" dirty="0">
                    <a:solidFill>
                      <a:schemeClr val="bg2">
                        <a:lumMod val="25000"/>
                      </a:schemeClr>
                    </a:solidFill>
                  </a:endParaRPr>
                </a:p>
              </p:txBody>
            </p:sp>
          </p:grpSp>
          <p:sp>
            <p:nvSpPr>
              <p:cNvPr id="50" name="TextBox 49"/>
              <p:cNvSpPr txBox="1"/>
              <p:nvPr/>
            </p:nvSpPr>
            <p:spPr>
              <a:xfrm>
                <a:off x="1084265" y="4133861"/>
                <a:ext cx="723275" cy="415498"/>
              </a:xfrm>
              <a:prstGeom prst="rect">
                <a:avLst/>
              </a:prstGeom>
              <a:noFill/>
            </p:spPr>
            <p:txBody>
              <a:bodyPr wrap="none" rtlCol="0">
                <a:spAutoFit/>
              </a:bodyPr>
              <a:lstStyle/>
              <a:p>
                <a:pPr algn="ctr"/>
                <a:r>
                  <a:rPr lang="en-US" sz="700" dirty="0" smtClean="0">
                    <a:solidFill>
                      <a:schemeClr val="bg1"/>
                    </a:solidFill>
                    <a:latin typeface="BlairMdITC TT-Medium"/>
                    <a:cs typeface="BlairMdITC TT-Medium"/>
                  </a:rPr>
                  <a:t>MULTI</a:t>
                </a:r>
              </a:p>
              <a:p>
                <a:pPr algn="ctr"/>
                <a:r>
                  <a:rPr lang="en-US" sz="700" dirty="0" smtClean="0">
                    <a:solidFill>
                      <a:schemeClr val="bg1"/>
                    </a:solidFill>
                    <a:latin typeface="BlairMdITC TT-Medium"/>
                    <a:cs typeface="BlairMdITC TT-Medium"/>
                  </a:rPr>
                  <a:t>STAKE</a:t>
                </a:r>
              </a:p>
              <a:p>
                <a:pPr algn="ctr"/>
                <a:r>
                  <a:rPr lang="en-US" sz="700" dirty="0" smtClean="0">
                    <a:solidFill>
                      <a:schemeClr val="bg1"/>
                    </a:solidFill>
                    <a:latin typeface="BlairMdITC TT-Medium"/>
                    <a:cs typeface="BlairMdITC TT-Medium"/>
                  </a:rPr>
                  <a:t>HOLDER</a:t>
                </a:r>
                <a:endParaRPr lang="en-US" sz="800" dirty="0">
                  <a:solidFill>
                    <a:schemeClr val="bg1"/>
                  </a:solidFill>
                </a:endParaRPr>
              </a:p>
            </p:txBody>
          </p:sp>
        </p:grpSp>
      </p:grpSp>
    </p:spTree>
    <p:extLst>
      <p:ext uri="{BB962C8B-B14F-4D97-AF65-F5344CB8AC3E}">
        <p14:creationId xmlns:p14="http://schemas.microsoft.com/office/powerpoint/2010/main" val="236953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480" y="5867400"/>
            <a:ext cx="8229600" cy="707886"/>
          </a:xfrm>
          <a:prstGeom prst="rect">
            <a:avLst/>
          </a:prstGeom>
          <a:noFill/>
        </p:spPr>
        <p:txBody>
          <a:bodyPr wrap="square" rtlCol="0">
            <a:spAutoFit/>
          </a:bodyPr>
          <a:lstStyle/>
          <a:p>
            <a:r>
              <a:rPr lang="en-US" sz="1000" i="1" dirty="0" smtClean="0"/>
              <a:t>ICANN transitioned to this centralized </a:t>
            </a:r>
            <a:r>
              <a:rPr lang="en-US" sz="1000" i="1" dirty="0"/>
              <a:t>Portfolio Management System </a:t>
            </a:r>
            <a:r>
              <a:rPr lang="en-US" sz="1000" i="1" dirty="0" smtClean="0"/>
              <a:t>in January 2013.  Work is still ongoing to develop consistency and uniformity to the system.</a:t>
            </a:r>
          </a:p>
          <a:p>
            <a:r>
              <a:rPr lang="en-US" sz="1000" i="1" dirty="0" smtClean="0"/>
              <a:t>Information found in the</a:t>
            </a:r>
            <a:r>
              <a:rPr lang="en-US" sz="1000" i="1" dirty="0"/>
              <a:t> ICANN Portfolio Management System </a:t>
            </a:r>
            <a:r>
              <a:rPr lang="en-US" sz="1000" i="1" dirty="0" smtClean="0"/>
              <a:t>will be continually updated. </a:t>
            </a:r>
            <a:r>
              <a:rPr lang="en-US" sz="1000" i="1" dirty="0"/>
              <a:t>It </a:t>
            </a:r>
            <a:r>
              <a:rPr lang="en-US" sz="1000" i="1" dirty="0" smtClean="0"/>
              <a:t>is </a:t>
            </a:r>
            <a:r>
              <a:rPr lang="en-US" sz="1000" i="1" dirty="0"/>
              <a:t>an information source for informal reference only.</a:t>
            </a:r>
          </a:p>
          <a:p>
            <a:r>
              <a:rPr lang="en-US" sz="1000" i="1" dirty="0" smtClean="0"/>
              <a:t>It should not be used as an official source of information about ICANN or its work.  </a:t>
            </a:r>
            <a:endParaRPr lang="en-US" sz="1000" i="1" dirty="0"/>
          </a:p>
        </p:txBody>
      </p:sp>
      <p:sp>
        <p:nvSpPr>
          <p:cNvPr id="7" name="TextBox 6"/>
          <p:cNvSpPr txBox="1"/>
          <p:nvPr/>
        </p:nvSpPr>
        <p:spPr>
          <a:xfrm>
            <a:off x="1020553" y="3298132"/>
            <a:ext cx="6775268" cy="2400657"/>
          </a:xfrm>
          <a:prstGeom prst="rect">
            <a:avLst/>
          </a:prstGeom>
          <a:noFill/>
          <a:ln w="12700">
            <a:solidFill>
              <a:schemeClr val="tx1"/>
            </a:solidFill>
          </a:ln>
        </p:spPr>
        <p:txBody>
          <a:bodyPr wrap="square" rtlCol="0">
            <a:spAutoFit/>
          </a:bodyPr>
          <a:lstStyle/>
          <a:p>
            <a:r>
              <a:rPr lang="en-US" sz="1000" b="1" dirty="0" smtClean="0"/>
              <a:t>Status Key:</a:t>
            </a:r>
            <a:r>
              <a:rPr lang="en-US" sz="1000" dirty="0" smtClean="0"/>
              <a:t>	</a:t>
            </a:r>
            <a:r>
              <a:rPr lang="en-US" sz="1000" dirty="0"/>
              <a:t>(Status is measured against expected completion dates</a:t>
            </a:r>
            <a:r>
              <a:rPr lang="en-US" sz="1000" dirty="0" smtClean="0"/>
              <a:t>)</a:t>
            </a:r>
          </a:p>
          <a:p>
            <a:endParaRPr lang="en-US" sz="1000" dirty="0"/>
          </a:p>
          <a:p>
            <a:r>
              <a:rPr lang="en-US" sz="1000" dirty="0" smtClean="0"/>
              <a:t>     On Target   	Project dates are on track to meet the estimated planned completion date</a:t>
            </a:r>
          </a:p>
          <a:p>
            <a:r>
              <a:rPr lang="en-US" sz="1000" dirty="0"/>
              <a:t> </a:t>
            </a:r>
            <a:r>
              <a:rPr lang="en-US" sz="1000" dirty="0" smtClean="0"/>
              <a:t>     At Risk        	Project dates are tracking behind the estimated planned completion date 		</a:t>
            </a:r>
          </a:p>
          <a:p>
            <a:r>
              <a:rPr lang="en-US" sz="1000" dirty="0"/>
              <a:t> </a:t>
            </a:r>
            <a:r>
              <a:rPr lang="en-US" sz="1000" dirty="0" smtClean="0"/>
              <a:t>     In Trouble 	Project dates are tracking late the estimated planned completion date </a:t>
            </a:r>
          </a:p>
          <a:p>
            <a:r>
              <a:rPr lang="en-US" sz="1000" dirty="0"/>
              <a:t> </a:t>
            </a:r>
            <a:r>
              <a:rPr lang="en-US" sz="1000" dirty="0" smtClean="0"/>
              <a:t>     Complete    	Project is completed</a:t>
            </a:r>
            <a:endParaRPr lang="en-US" sz="1000" dirty="0"/>
          </a:p>
          <a:p>
            <a:r>
              <a:rPr lang="en-US" sz="1000" dirty="0" smtClean="0"/>
              <a:t>				</a:t>
            </a:r>
            <a:endParaRPr lang="en-US" sz="1000" b="1" dirty="0" smtClean="0"/>
          </a:p>
          <a:p>
            <a:r>
              <a:rPr lang="en-US" sz="1000" b="1" dirty="0" smtClean="0"/>
              <a:t>Description </a:t>
            </a:r>
            <a:r>
              <a:rPr lang="en-US" sz="1000" dirty="0"/>
              <a:t>– a detailed definition of the scope of work</a:t>
            </a:r>
          </a:p>
          <a:p>
            <a:r>
              <a:rPr lang="en-US" sz="1000" b="1" dirty="0"/>
              <a:t>Owner</a:t>
            </a:r>
            <a:r>
              <a:rPr lang="en-US" sz="1000" dirty="0"/>
              <a:t> – name identified with each entry that is responsible for the work at ICANN</a:t>
            </a:r>
          </a:p>
          <a:p>
            <a:r>
              <a:rPr lang="en-US" sz="1000" b="1" dirty="0"/>
              <a:t>Timeline </a:t>
            </a:r>
            <a:r>
              <a:rPr lang="en-US" sz="1000" dirty="0"/>
              <a:t>– target date </a:t>
            </a:r>
            <a:r>
              <a:rPr lang="en-US" sz="1000" dirty="0" smtClean="0"/>
              <a:t>designated </a:t>
            </a:r>
            <a:r>
              <a:rPr lang="en-US" sz="1000" dirty="0"/>
              <a:t>for completion or, for ongoing work for the current fiscal year (e.g. FY13T3) </a:t>
            </a:r>
          </a:p>
          <a:p>
            <a:r>
              <a:rPr lang="en-US" sz="1000" b="1" dirty="0"/>
              <a:t>Metric </a:t>
            </a:r>
            <a:r>
              <a:rPr lang="en-US" sz="1000" dirty="0"/>
              <a:t>– description of quantifiable measurement(s) of success</a:t>
            </a:r>
          </a:p>
          <a:p>
            <a:r>
              <a:rPr lang="en-US" sz="1000" b="1" dirty="0"/>
              <a:t>Priority</a:t>
            </a:r>
            <a:r>
              <a:rPr lang="en-US" sz="1000" dirty="0"/>
              <a:t> – indicates level of priority within the fiscal year (e.g. Urgent, High, Normal and Low)</a:t>
            </a:r>
          </a:p>
          <a:p>
            <a:r>
              <a:rPr lang="en-US" sz="1000" b="1" dirty="0"/>
              <a:t>Dependencies</a:t>
            </a:r>
            <a:r>
              <a:rPr lang="en-US" sz="1000" dirty="0"/>
              <a:t> – resource or activity that is critical to the success for completing the work</a:t>
            </a:r>
          </a:p>
          <a:p>
            <a:r>
              <a:rPr lang="en-US" sz="1000" b="1" dirty="0"/>
              <a:t>Risks</a:t>
            </a:r>
            <a:r>
              <a:rPr lang="en-US" sz="1000" dirty="0"/>
              <a:t> – factors that may have a negative impact on successful completion of the work</a:t>
            </a:r>
          </a:p>
          <a:p>
            <a:r>
              <a:rPr lang="en-US" sz="1000" b="1" dirty="0"/>
              <a:t>Stakeholders </a:t>
            </a:r>
            <a:r>
              <a:rPr lang="en-US" sz="1000" dirty="0"/>
              <a:t>– parties who are either interested or impacted by the </a:t>
            </a:r>
            <a:r>
              <a:rPr lang="en-US" sz="1000" dirty="0" smtClean="0"/>
              <a:t>work</a:t>
            </a:r>
            <a:endParaRPr lang="en-US" sz="1000" dirty="0"/>
          </a:p>
        </p:txBody>
      </p:sp>
      <p:grpSp>
        <p:nvGrpSpPr>
          <p:cNvPr id="8" name="Group 7"/>
          <p:cNvGrpSpPr/>
          <p:nvPr/>
        </p:nvGrpSpPr>
        <p:grpSpPr>
          <a:xfrm>
            <a:off x="1065770" y="3702186"/>
            <a:ext cx="115438" cy="538608"/>
            <a:chOff x="951362" y="3695036"/>
            <a:chExt cx="115438" cy="538608"/>
          </a:xfrm>
        </p:grpSpPr>
        <p:sp>
          <p:nvSpPr>
            <p:cNvPr id="35" name="Rectangle 34"/>
            <p:cNvSpPr/>
            <p:nvPr/>
          </p:nvSpPr>
          <p:spPr>
            <a:xfrm>
              <a:off x="951363" y="3695036"/>
              <a:ext cx="113089" cy="88984"/>
            </a:xfrm>
            <a:prstGeom prst="rect">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6" name="Rectangle 35"/>
            <p:cNvSpPr/>
            <p:nvPr/>
          </p:nvSpPr>
          <p:spPr>
            <a:xfrm>
              <a:off x="953711" y="4002497"/>
              <a:ext cx="113089" cy="88984"/>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7" name="Rectangle 36"/>
            <p:cNvSpPr/>
            <p:nvPr/>
          </p:nvSpPr>
          <p:spPr>
            <a:xfrm>
              <a:off x="953711" y="3856888"/>
              <a:ext cx="113089" cy="88984"/>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8" name="Rectangle 37"/>
            <p:cNvSpPr/>
            <p:nvPr/>
          </p:nvSpPr>
          <p:spPr>
            <a:xfrm>
              <a:off x="951362" y="4144660"/>
              <a:ext cx="113089" cy="88984"/>
            </a:xfrm>
            <a:prstGeom prst="rect">
              <a:avLst/>
            </a:prstGeom>
            <a:solidFill>
              <a:schemeClr val="tx2">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grpSp>
      <p:pic>
        <p:nvPicPr>
          <p:cNvPr id="28" name="Picture 27"/>
          <p:cNvPicPr>
            <a:picLocks noChangeAspect="1"/>
          </p:cNvPicPr>
          <p:nvPr/>
        </p:nvPicPr>
        <p:blipFill>
          <a:blip r:embed="rId3"/>
          <a:stretch>
            <a:fillRect/>
          </a:stretch>
        </p:blipFill>
        <p:spPr>
          <a:xfrm>
            <a:off x="8398621" y="6263796"/>
            <a:ext cx="557784" cy="441960"/>
          </a:xfrm>
          <a:prstGeom prst="rect">
            <a:avLst/>
          </a:prstGeom>
        </p:spPr>
      </p:pic>
      <p:sp>
        <p:nvSpPr>
          <p:cNvPr id="29" name="Title 3"/>
          <p:cNvSpPr txBox="1">
            <a:spLocks/>
          </p:cNvSpPr>
          <p:nvPr/>
        </p:nvSpPr>
        <p:spPr>
          <a:xfrm>
            <a:off x="73013" y="175130"/>
            <a:ext cx="8635168" cy="5870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7F7F7F"/>
                </a:solidFill>
                <a:latin typeface="Helvetica Neue Medium"/>
                <a:cs typeface="Helvetica Neue Medium"/>
              </a:rPr>
              <a:t>Management </a:t>
            </a:r>
            <a:r>
              <a:rPr lang="en-US" sz="2800" dirty="0" smtClean="0">
                <a:solidFill>
                  <a:srgbClr val="7F7F7F"/>
                </a:solidFill>
                <a:latin typeface="Helvetica Neue Medium"/>
                <a:cs typeface="Helvetica Neue Medium"/>
              </a:rPr>
              <a:t>Delivery: AtTask Structure Overview</a:t>
            </a:r>
            <a:endParaRPr lang="en-US" sz="2800" dirty="0">
              <a:solidFill>
                <a:srgbClr val="7F7F7F"/>
              </a:solidFill>
              <a:latin typeface="Helvetica Neue Medium"/>
              <a:cs typeface="Helvetica Neue Medium"/>
            </a:endParaRPr>
          </a:p>
        </p:txBody>
      </p:sp>
      <p:grpSp>
        <p:nvGrpSpPr>
          <p:cNvPr id="5" name="Group 4"/>
          <p:cNvGrpSpPr/>
          <p:nvPr/>
        </p:nvGrpSpPr>
        <p:grpSpPr>
          <a:xfrm>
            <a:off x="1002963" y="1103542"/>
            <a:ext cx="6775268" cy="2078390"/>
            <a:chOff x="867538" y="1111792"/>
            <a:chExt cx="6775268" cy="2078390"/>
          </a:xfrm>
        </p:grpSpPr>
        <p:sp>
          <p:nvSpPr>
            <p:cNvPr id="32" name="TextBox 31"/>
            <p:cNvSpPr txBox="1"/>
            <p:nvPr/>
          </p:nvSpPr>
          <p:spPr>
            <a:xfrm>
              <a:off x="6258018" y="1215464"/>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PROGRAMS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grpSp>
          <p:nvGrpSpPr>
            <p:cNvPr id="4" name="Group 3"/>
            <p:cNvGrpSpPr/>
            <p:nvPr/>
          </p:nvGrpSpPr>
          <p:grpSpPr>
            <a:xfrm>
              <a:off x="867538" y="1111792"/>
              <a:ext cx="6775268" cy="2078390"/>
              <a:chOff x="867538" y="1111792"/>
              <a:chExt cx="6775268" cy="2078390"/>
            </a:xfrm>
          </p:grpSpPr>
          <p:grpSp>
            <p:nvGrpSpPr>
              <p:cNvPr id="2" name="Group 1"/>
              <p:cNvGrpSpPr/>
              <p:nvPr/>
            </p:nvGrpSpPr>
            <p:grpSpPr>
              <a:xfrm>
                <a:off x="867538" y="1119861"/>
                <a:ext cx="1746485" cy="2070140"/>
                <a:chOff x="1309387" y="1135817"/>
                <a:chExt cx="1746485" cy="2070140"/>
              </a:xfrm>
            </p:grpSpPr>
            <p:sp>
              <p:nvSpPr>
                <p:cNvPr id="71" name="TextBox 70"/>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OBJECTIVES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72" name="Frame 71"/>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6" name="Straight Connector 75"/>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sp>
            <p:nvSpPr>
              <p:cNvPr id="33" name="Frame 32"/>
              <p:cNvSpPr/>
              <p:nvPr/>
            </p:nvSpPr>
            <p:spPr>
              <a:xfrm>
                <a:off x="6148452" y="1111792"/>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9" name="Group 38"/>
              <p:cNvGrpSpPr/>
              <p:nvPr/>
            </p:nvGrpSpPr>
            <p:grpSpPr>
              <a:xfrm>
                <a:off x="4401967" y="1115715"/>
                <a:ext cx="1746485" cy="2070140"/>
                <a:chOff x="1309387" y="1135817"/>
                <a:chExt cx="1746485" cy="2070140"/>
              </a:xfrm>
            </p:grpSpPr>
            <p:sp>
              <p:nvSpPr>
                <p:cNvPr id="40" name="TextBox 39"/>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PORTFOLIOS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41" name="Frame 40"/>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2" name="Straight Connector 41"/>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grpSp>
            <p:nvGrpSpPr>
              <p:cNvPr id="43" name="Group 42"/>
              <p:cNvGrpSpPr/>
              <p:nvPr/>
            </p:nvGrpSpPr>
            <p:grpSpPr>
              <a:xfrm>
                <a:off x="2637348" y="1120042"/>
                <a:ext cx="1746485" cy="2070140"/>
                <a:chOff x="1309387" y="1135817"/>
                <a:chExt cx="1746485" cy="2070140"/>
              </a:xfrm>
            </p:grpSpPr>
            <p:sp>
              <p:nvSpPr>
                <p:cNvPr id="44" name="TextBox 43"/>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GOALS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45" name="Frame 44"/>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6" name="Straight Connector 45"/>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grpSp>
      </p:grpSp>
      <p:sp>
        <p:nvSpPr>
          <p:cNvPr id="47" name="Rectangle 46"/>
          <p:cNvSpPr/>
          <p:nvPr/>
        </p:nvSpPr>
        <p:spPr>
          <a:xfrm>
            <a:off x="1187624" y="1993127"/>
            <a:ext cx="1187691" cy="800219"/>
          </a:xfrm>
          <a:prstGeom prst="rect">
            <a:avLst/>
          </a:prstGeom>
        </p:spPr>
        <p:txBody>
          <a:bodyPr wrap="square">
            <a:spAutoFit/>
          </a:bodyPr>
          <a:lstStyle/>
          <a:p>
            <a:pPr>
              <a:lnSpc>
                <a:spcPct val="115000"/>
              </a:lnSpc>
            </a:pPr>
            <a:r>
              <a:rPr lang="en-US" sz="1000" dirty="0"/>
              <a:t>Core foundational strategies upon which measurable targets are based </a:t>
            </a:r>
            <a:endParaRPr lang="en-US" sz="1000" dirty="0">
              <a:ea typeface="Calibri"/>
              <a:cs typeface="Times New Roman"/>
            </a:endParaRPr>
          </a:p>
        </p:txBody>
      </p:sp>
      <p:sp>
        <p:nvSpPr>
          <p:cNvPr id="48" name="Rectangle 47"/>
          <p:cNvSpPr/>
          <p:nvPr/>
        </p:nvSpPr>
        <p:spPr>
          <a:xfrm>
            <a:off x="2970292" y="1993126"/>
            <a:ext cx="1184204" cy="800219"/>
          </a:xfrm>
          <a:prstGeom prst="rect">
            <a:avLst/>
          </a:prstGeom>
        </p:spPr>
        <p:txBody>
          <a:bodyPr wrap="square">
            <a:spAutoFit/>
          </a:bodyPr>
          <a:lstStyle/>
          <a:p>
            <a:pPr>
              <a:lnSpc>
                <a:spcPct val="115000"/>
              </a:lnSpc>
            </a:pPr>
            <a:r>
              <a:rPr lang="en-US" sz="1000" dirty="0"/>
              <a:t>Desired achievable outcome to meet an organization-wide objective</a:t>
            </a:r>
            <a:endParaRPr lang="en-US" sz="1000" dirty="0">
              <a:ea typeface="Calibri"/>
              <a:cs typeface="Times New Roman"/>
            </a:endParaRPr>
          </a:p>
        </p:txBody>
      </p:sp>
      <p:sp>
        <p:nvSpPr>
          <p:cNvPr id="49" name="Rectangle 48"/>
          <p:cNvSpPr/>
          <p:nvPr/>
        </p:nvSpPr>
        <p:spPr>
          <a:xfrm>
            <a:off x="4700279" y="1993126"/>
            <a:ext cx="1215793" cy="861774"/>
          </a:xfrm>
          <a:prstGeom prst="rect">
            <a:avLst/>
          </a:prstGeom>
        </p:spPr>
        <p:txBody>
          <a:bodyPr wrap="square">
            <a:spAutoFit/>
          </a:bodyPr>
          <a:lstStyle/>
          <a:p>
            <a:r>
              <a:rPr lang="en-US" sz="1000" dirty="0"/>
              <a:t>Cross-functional work undertaken in support </a:t>
            </a:r>
            <a:r>
              <a:rPr lang="en-US" sz="1000" dirty="0" smtClean="0"/>
              <a:t>of </a:t>
            </a:r>
            <a:r>
              <a:rPr lang="en-US" sz="1000" dirty="0"/>
              <a:t>goals </a:t>
            </a:r>
            <a:r>
              <a:rPr lang="en-US" sz="1000" dirty="0" smtClean="0"/>
              <a:t>to </a:t>
            </a:r>
            <a:r>
              <a:rPr lang="en-US" sz="1000" dirty="0"/>
              <a:t>fulfill </a:t>
            </a:r>
            <a:r>
              <a:rPr lang="en-US" sz="1000" dirty="0" smtClean="0"/>
              <a:t>core deliver-</a:t>
            </a:r>
            <a:r>
              <a:rPr lang="en-US" sz="1000" dirty="0" err="1" smtClean="0"/>
              <a:t>ables</a:t>
            </a:r>
            <a:r>
              <a:rPr lang="en-US" sz="1000" dirty="0" smtClean="0"/>
              <a:t> and </a:t>
            </a:r>
            <a:r>
              <a:rPr lang="en-US" sz="1000" dirty="0"/>
              <a:t>services</a:t>
            </a:r>
          </a:p>
        </p:txBody>
      </p:sp>
      <p:sp>
        <p:nvSpPr>
          <p:cNvPr id="50" name="Rectangle 49"/>
          <p:cNvSpPr/>
          <p:nvPr/>
        </p:nvSpPr>
        <p:spPr>
          <a:xfrm>
            <a:off x="6478354" y="1993126"/>
            <a:ext cx="1184204" cy="1015663"/>
          </a:xfrm>
          <a:prstGeom prst="rect">
            <a:avLst/>
          </a:prstGeom>
        </p:spPr>
        <p:txBody>
          <a:bodyPr wrap="square">
            <a:spAutoFit/>
          </a:bodyPr>
          <a:lstStyle/>
          <a:p>
            <a:r>
              <a:rPr lang="en-US" sz="1000" dirty="0" smtClean="0"/>
              <a:t>Group </a:t>
            </a:r>
            <a:r>
              <a:rPr lang="en-US" sz="1000" dirty="0"/>
              <a:t>of </a:t>
            </a:r>
            <a:r>
              <a:rPr lang="en-US" sz="1000" dirty="0" smtClean="0"/>
              <a:t>inter-dependent </a:t>
            </a:r>
            <a:r>
              <a:rPr lang="en-US" sz="1000" dirty="0"/>
              <a:t>projects</a:t>
            </a:r>
            <a:r>
              <a:rPr lang="en-US" sz="1000" dirty="0" smtClean="0"/>
              <a:t>/ activities </a:t>
            </a:r>
            <a:r>
              <a:rPr lang="en-US" sz="1000" dirty="0"/>
              <a:t>managed in a </a:t>
            </a:r>
            <a:r>
              <a:rPr lang="en-US" sz="1000" dirty="0" smtClean="0"/>
              <a:t>coordinated </a:t>
            </a:r>
            <a:r>
              <a:rPr lang="en-US" sz="1000" dirty="0"/>
              <a:t>way to obtain </a:t>
            </a:r>
            <a:r>
              <a:rPr lang="en-US" sz="1000" dirty="0" smtClean="0"/>
              <a:t>benefits</a:t>
            </a:r>
            <a:endParaRPr lang="en-US" sz="1000" dirty="0"/>
          </a:p>
        </p:txBody>
      </p:sp>
    </p:spTree>
    <p:extLst>
      <p:ext uri="{BB962C8B-B14F-4D97-AF65-F5344CB8AC3E}">
        <p14:creationId xmlns:p14="http://schemas.microsoft.com/office/powerpoint/2010/main" val="1192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7626"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smtClean="0"/>
              <a:t>(</a:t>
            </a:r>
            <a:r>
              <a:rPr lang="en-US" sz="1200" dirty="0"/>
              <a:t>In thousands)</a:t>
            </a:r>
          </a:p>
        </p:txBody>
      </p:sp>
      <p:sp>
        <p:nvSpPr>
          <p:cNvPr id="6" name="Title 3"/>
          <p:cNvSpPr txBox="1">
            <a:spLocks/>
          </p:cNvSpPr>
          <p:nvPr/>
        </p:nvSpPr>
        <p:spPr>
          <a:xfrm>
            <a:off x="355663" y="4869160"/>
            <a:ext cx="8635168" cy="587027"/>
          </a:xfrm>
          <a:prstGeom prst="rect">
            <a:avLst/>
          </a:prstGeom>
        </p:spPr>
        <p:txBody>
          <a:bodyPr vert="horz"/>
          <a:lstStyle>
            <a:lvl1pPr algn="l" defTabSz="457200" rtl="0" eaLnBrk="1" latinLnBrk="0" hangingPunct="1">
              <a:lnSpc>
                <a:spcPct val="80000"/>
              </a:lnSpc>
              <a:spcBef>
                <a:spcPct val="0"/>
              </a:spcBef>
              <a:buNone/>
              <a:defRPr sz="2800" b="0" i="0" kern="1200">
                <a:solidFill>
                  <a:srgbClr val="7F7F7F"/>
                </a:solidFill>
                <a:latin typeface="Helvetica Neue Medium"/>
                <a:ea typeface="+mj-ea"/>
                <a:cs typeface="Helvetica Neue Medium"/>
              </a:defRPr>
            </a:lvl1pPr>
          </a:lstStyle>
          <a:p>
            <a:endParaRPr lang="en-US" sz="1000" dirty="0">
              <a:solidFill>
                <a:schemeClr val="tx1"/>
              </a:solidFill>
            </a:endParaRPr>
          </a:p>
        </p:txBody>
      </p:sp>
      <p:pic>
        <p:nvPicPr>
          <p:cNvPr id="1536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39552" y="1014928"/>
            <a:ext cx="8163588" cy="428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2291"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9320" y="1124744"/>
            <a:ext cx="862486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908720"/>
            <a:ext cx="4229090" cy="5677669"/>
          </a:xfrm>
        </p:spPr>
        <p:txBody>
          <a:bodyPr/>
          <a:lstStyle/>
          <a:p>
            <a:pPr lvl="1">
              <a:buClr>
                <a:schemeClr val="bg1">
                  <a:lumMod val="50000"/>
                </a:schemeClr>
              </a:buClr>
            </a:pPr>
            <a:r>
              <a:rPr lang="en-US" sz="2000" dirty="0" smtClean="0">
                <a:solidFill>
                  <a:srgbClr val="7F7F7F"/>
                </a:solidFill>
              </a:rPr>
              <a:t>This </a:t>
            </a:r>
            <a:r>
              <a:rPr lang="en-US" sz="2000" dirty="0">
                <a:solidFill>
                  <a:srgbClr val="7F7F7F"/>
                </a:solidFill>
              </a:rPr>
              <a:t>FY14 </a:t>
            </a:r>
            <a:r>
              <a:rPr lang="en-US" sz="2000" dirty="0" smtClean="0">
                <a:solidFill>
                  <a:srgbClr val="7F7F7F"/>
                </a:solidFill>
              </a:rPr>
              <a:t>Draft </a:t>
            </a:r>
            <a:r>
              <a:rPr lang="en-US" sz="2000" dirty="0">
                <a:solidFill>
                  <a:srgbClr val="7F7F7F"/>
                </a:solidFill>
              </a:rPr>
              <a:t>Operating Plan and Budget sets forth the proposed focus of efforts and organizational commitments for the next fiscal year. </a:t>
            </a:r>
            <a:r>
              <a:rPr lang="en-US" sz="2000" dirty="0" smtClean="0">
                <a:solidFill>
                  <a:srgbClr val="7F7F7F"/>
                </a:solidFill>
              </a:rPr>
              <a:t> </a:t>
            </a:r>
          </a:p>
          <a:p>
            <a:pPr lvl="1">
              <a:buClr>
                <a:schemeClr val="bg1">
                  <a:lumMod val="50000"/>
                </a:schemeClr>
              </a:buClr>
            </a:pPr>
            <a:endParaRPr lang="en-US" sz="2000" dirty="0">
              <a:solidFill>
                <a:srgbClr val="7F7F7F"/>
              </a:solidFill>
            </a:endParaRPr>
          </a:p>
          <a:p>
            <a:pPr lvl="1">
              <a:buClr>
                <a:schemeClr val="bg1">
                  <a:lumMod val="50000"/>
                </a:schemeClr>
              </a:buClr>
            </a:pPr>
            <a:r>
              <a:rPr lang="en-US" sz="2000" dirty="0" smtClean="0">
                <a:solidFill>
                  <a:srgbClr val="7F7F7F"/>
                </a:solidFill>
              </a:rPr>
              <a:t>This </a:t>
            </a:r>
            <a:r>
              <a:rPr lang="en-US" sz="2000" dirty="0">
                <a:solidFill>
                  <a:srgbClr val="7F7F7F"/>
                </a:solidFill>
              </a:rPr>
              <a:t>proposal will be modified as a result of feedback from the community and ICANN’s Board, and will be considered for adoption in June </a:t>
            </a:r>
            <a:r>
              <a:rPr lang="en-US" sz="2000" dirty="0" smtClean="0">
                <a:solidFill>
                  <a:srgbClr val="7F7F7F"/>
                </a:solidFill>
              </a:rPr>
              <a:t>2013.</a:t>
            </a:r>
            <a:endParaRPr lang="en-US" sz="2000" dirty="0">
              <a:solidFill>
                <a:srgbClr val="FF0000"/>
              </a:solidFill>
            </a:endParaRPr>
          </a:p>
          <a:p>
            <a:pPr>
              <a:buClr>
                <a:schemeClr val="bg1">
                  <a:lumMod val="50000"/>
                </a:schemeClr>
              </a:buClr>
            </a:pPr>
            <a:endParaRPr lang="en-US" sz="1000" dirty="0" smtClean="0">
              <a:solidFill>
                <a:srgbClr val="7F7F7F"/>
              </a:solidFill>
            </a:endParaRPr>
          </a:p>
        </p:txBody>
      </p:sp>
      <p:sp>
        <p:nvSpPr>
          <p:cNvPr id="4" name="Title 3"/>
          <p:cNvSpPr>
            <a:spLocks noGrp="1"/>
          </p:cNvSpPr>
          <p:nvPr>
            <p:ph type="title"/>
          </p:nvPr>
        </p:nvSpPr>
        <p:spPr>
          <a:xfrm>
            <a:off x="329320" y="116632"/>
            <a:ext cx="8635168" cy="587027"/>
          </a:xfrm>
        </p:spPr>
        <p:txBody>
          <a:bodyPr/>
          <a:lstStyle/>
          <a:p>
            <a:r>
              <a:rPr lang="en-US" dirty="0" smtClean="0"/>
              <a:t>Overview</a:t>
            </a:r>
            <a:endParaRPr lang="en-US" dirty="0"/>
          </a:p>
        </p:txBody>
      </p:sp>
      <p:pic>
        <p:nvPicPr>
          <p:cNvPr id="5" name="Picture 4" descr="17826004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908720"/>
            <a:ext cx="3340147" cy="50131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4860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2112"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331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83568" y="980728"/>
            <a:ext cx="7632848" cy="555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4338"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6489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536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11560" y="1052736"/>
            <a:ext cx="782254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2348880"/>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Community Requests</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129647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6103" y="116632"/>
            <a:ext cx="8635168" cy="587027"/>
          </a:xfrm>
        </p:spPr>
        <p:txBody>
          <a:bodyPr/>
          <a:lstStyle/>
          <a:p>
            <a:r>
              <a:rPr lang="en-US" dirty="0"/>
              <a:t>FY14 Draft Operating Plan &amp; Budget – Community Support Requests</a:t>
            </a:r>
            <a:br>
              <a:rPr lang="en-US" dirty="0"/>
            </a:br>
            <a:r>
              <a:rPr lang="en-US" sz="1200" dirty="0"/>
              <a:t>(In thousands)</a:t>
            </a:r>
          </a:p>
        </p:txBody>
      </p:sp>
      <p:pic>
        <p:nvPicPr>
          <p:cNvPr id="921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03848" y="1884276"/>
            <a:ext cx="528682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descr="C:\Users\taryn.presley\AppData\Local\Microsoft\Windows\Temporary Internet Files\Content.IE5\N81J2LX7\MC90043806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56792"/>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FY14 Draft Operating Plan &amp; Budget – Community Support Requests</a:t>
            </a:r>
          </a:p>
        </p:txBody>
      </p:sp>
      <p:pic>
        <p:nvPicPr>
          <p:cNvPr id="307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11560" y="980728"/>
            <a:ext cx="7920880" cy="5449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711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FY14 Draft Operating Plan &amp; Budget – Community Support </a:t>
            </a:r>
            <a:r>
              <a:rPr lang="en-US" dirty="0" smtClean="0"/>
              <a:t>Requests </a:t>
            </a:r>
            <a:r>
              <a:rPr lang="en-US" dirty="0" smtClean="0"/>
              <a:t>cont</a:t>
            </a:r>
            <a:r>
              <a:rPr lang="en-US" dirty="0" smtClean="0"/>
              <a:t>.</a:t>
            </a:r>
            <a:endParaRPr lang="en-US" dirty="0"/>
          </a:p>
        </p:txBody>
      </p:sp>
      <p:pic>
        <p:nvPicPr>
          <p:cNvPr id="409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980728"/>
            <a:ext cx="8178645" cy="5476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69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68146" y="1844824"/>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36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New gTLD Program</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40729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29320" y="321693"/>
            <a:ext cx="8131112" cy="659035"/>
          </a:xfrm>
        </p:spPr>
        <p:txBody>
          <a:bodyPr/>
          <a:lstStyle/>
          <a:p>
            <a:r>
              <a:rPr lang="en-US" dirty="0" smtClean="0"/>
              <a:t>New gTLD Program – Financial Summary</a:t>
            </a:r>
            <a:br>
              <a:rPr lang="en-US" dirty="0" smtClean="0"/>
            </a:br>
            <a:r>
              <a:rPr lang="en-US" sz="1200" dirty="0"/>
              <a:t>(In thousands)</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56792"/>
            <a:ext cx="4200021"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803003"/>
            <a:ext cx="4159172" cy="5650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454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29320" y="321693"/>
            <a:ext cx="8131112" cy="659035"/>
          </a:xfrm>
        </p:spPr>
        <p:txBody>
          <a:bodyPr/>
          <a:lstStyle/>
          <a:p>
            <a:r>
              <a:rPr lang="en-US" dirty="0" smtClean="0"/>
              <a:t>New gTLD Program – Financial Summary</a:t>
            </a:r>
            <a:br>
              <a:rPr lang="en-US" dirty="0" smtClean="0"/>
            </a:br>
            <a:r>
              <a:rPr lang="en-US" sz="1200" dirty="0"/>
              <a:t>(In thousands)</a:t>
            </a:r>
          </a:p>
        </p:txBody>
      </p:sp>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052735"/>
            <a:ext cx="7128792" cy="239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6817" y="3573016"/>
            <a:ext cx="7267575"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60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836712"/>
            <a:ext cx="4229090" cy="5749677"/>
          </a:xfrm>
        </p:spPr>
        <p:txBody>
          <a:bodyPr/>
          <a:lstStyle/>
          <a:p>
            <a:pPr>
              <a:buClr>
                <a:schemeClr val="bg1">
                  <a:lumMod val="50000"/>
                </a:schemeClr>
              </a:buClr>
            </a:pPr>
            <a:r>
              <a:rPr lang="en-US" sz="2000" dirty="0" smtClean="0">
                <a:solidFill>
                  <a:srgbClr val="7F7F7F"/>
                </a:solidFill>
                <a:latin typeface="Helvetica Neue Medium"/>
                <a:cs typeface="Helvetica Neue Medium"/>
              </a:rPr>
              <a:t>This document provides context for the budget </a:t>
            </a:r>
            <a:r>
              <a:rPr lang="en-US" sz="2000" dirty="0">
                <a:solidFill>
                  <a:srgbClr val="7F7F7F"/>
                </a:solidFill>
                <a:latin typeface="Helvetica Neue Medium"/>
                <a:cs typeface="Helvetica Neue Medium"/>
              </a:rPr>
              <a:t>development </a:t>
            </a:r>
            <a:r>
              <a:rPr lang="en-US" sz="2000" dirty="0" smtClean="0">
                <a:solidFill>
                  <a:srgbClr val="7F7F7F"/>
                </a:solidFill>
                <a:latin typeface="Helvetica Neue Medium"/>
                <a:cs typeface="Helvetica Neue Medium"/>
              </a:rPr>
              <a:t>process and qualitative and quantitative descriptions </a:t>
            </a:r>
            <a:r>
              <a:rPr lang="en-US" sz="2000" dirty="0">
                <a:solidFill>
                  <a:srgbClr val="7F7F7F"/>
                </a:solidFill>
                <a:latin typeface="Helvetica Neue Medium"/>
                <a:cs typeface="Helvetica Neue Medium"/>
              </a:rPr>
              <a:t>of FY14 </a:t>
            </a:r>
            <a:r>
              <a:rPr lang="en-US" sz="2000" dirty="0" smtClean="0">
                <a:solidFill>
                  <a:srgbClr val="7F7F7F"/>
                </a:solidFill>
                <a:latin typeface="Helvetica Neue Medium"/>
                <a:cs typeface="Helvetica Neue Medium"/>
              </a:rPr>
              <a:t>operational activities.  </a:t>
            </a:r>
          </a:p>
          <a:p>
            <a:pPr>
              <a:buClr>
                <a:schemeClr val="bg1">
                  <a:lumMod val="50000"/>
                </a:schemeClr>
              </a:buClr>
            </a:pPr>
            <a:endParaRPr lang="en-US" sz="2000" dirty="0">
              <a:solidFill>
                <a:srgbClr val="7F7F7F"/>
              </a:solidFill>
              <a:latin typeface="Helvetica Neue Medium"/>
              <a:cs typeface="Helvetica Neue Medium"/>
            </a:endParaRPr>
          </a:p>
          <a:p>
            <a:pPr>
              <a:buClr>
                <a:schemeClr val="bg1">
                  <a:lumMod val="50000"/>
                </a:schemeClr>
              </a:buClr>
            </a:pPr>
            <a:r>
              <a:rPr lang="en-US" sz="2000" dirty="0" smtClean="0">
                <a:solidFill>
                  <a:srgbClr val="7F7F7F"/>
                </a:solidFill>
                <a:latin typeface="Helvetica Neue Medium"/>
                <a:cs typeface="Helvetica Neue Medium"/>
              </a:rPr>
              <a:t>During the current fiscal year, there have been significant process improvements that have impacted the organization and as a result, the current and future year planning processes.  </a:t>
            </a:r>
          </a:p>
          <a:p>
            <a:pPr>
              <a:buClr>
                <a:schemeClr val="bg1">
                  <a:lumMod val="50000"/>
                </a:schemeClr>
              </a:buClr>
            </a:pPr>
            <a:endParaRPr lang="en-US" sz="2000" dirty="0">
              <a:solidFill>
                <a:srgbClr val="7F7F7F"/>
              </a:solidFill>
              <a:latin typeface="Helvetica Neue Medium"/>
              <a:cs typeface="Helvetica Neue Medium"/>
            </a:endParaRPr>
          </a:p>
          <a:p>
            <a:pPr>
              <a:buClr>
                <a:schemeClr val="bg1">
                  <a:lumMod val="50000"/>
                </a:schemeClr>
              </a:buClr>
            </a:pPr>
            <a:r>
              <a:rPr lang="en-US" sz="2000" dirty="0" smtClean="0">
                <a:solidFill>
                  <a:srgbClr val="7F7F7F"/>
                </a:solidFill>
                <a:latin typeface="Helvetica Neue Medium"/>
                <a:cs typeface="Helvetica Neue Medium"/>
              </a:rPr>
              <a:t>This document will provide an overview of those changes, with a description of what is in place and what is yet to implemented.</a:t>
            </a:r>
          </a:p>
          <a:p>
            <a:pPr>
              <a:buClr>
                <a:schemeClr val="bg1">
                  <a:lumMod val="50000"/>
                </a:schemeClr>
              </a:buClr>
            </a:pPr>
            <a:endParaRPr lang="en-US" sz="1000" dirty="0" smtClean="0">
              <a:solidFill>
                <a:srgbClr val="7F7F7F"/>
              </a:solidFill>
            </a:endParaRPr>
          </a:p>
        </p:txBody>
      </p:sp>
      <p:sp>
        <p:nvSpPr>
          <p:cNvPr id="4" name="Title 3"/>
          <p:cNvSpPr>
            <a:spLocks noGrp="1"/>
          </p:cNvSpPr>
          <p:nvPr>
            <p:ph type="title"/>
          </p:nvPr>
        </p:nvSpPr>
        <p:spPr>
          <a:xfrm>
            <a:off x="329320" y="116632"/>
            <a:ext cx="8635168" cy="587027"/>
          </a:xfrm>
        </p:spPr>
        <p:txBody>
          <a:bodyPr/>
          <a:lstStyle/>
          <a:p>
            <a:r>
              <a:rPr lang="en-US" dirty="0" smtClean="0"/>
              <a:t>Background</a:t>
            </a:r>
            <a:endParaRPr lang="en-US" dirty="0"/>
          </a:p>
        </p:txBody>
      </p:sp>
      <p:pic>
        <p:nvPicPr>
          <p:cNvPr id="5" name="Picture 4" descr="17687784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3015" y="1700808"/>
            <a:ext cx="4245775" cy="28288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191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1974" y="188640"/>
            <a:ext cx="8635168" cy="587027"/>
          </a:xfrm>
        </p:spPr>
        <p:txBody>
          <a:bodyPr/>
          <a:lstStyle/>
          <a:p>
            <a:r>
              <a:rPr lang="en-US" dirty="0" smtClean="0"/>
              <a:t>New gTLD Program – Operating Expenses</a:t>
            </a:r>
            <a:br>
              <a:rPr lang="en-US" dirty="0" smtClean="0"/>
            </a:br>
            <a:r>
              <a:rPr lang="en-US" sz="1200" dirty="0" smtClean="0"/>
              <a:t>(In </a:t>
            </a:r>
            <a:r>
              <a:rPr lang="en-US" sz="1200" dirty="0"/>
              <a:t>thousands)</a:t>
            </a: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230313"/>
            <a:ext cx="6912781" cy="428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720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20499" y="116632"/>
            <a:ext cx="9036496" cy="587027"/>
          </a:xfrm>
          <a:prstGeom prst="rect">
            <a:avLst/>
          </a:prstGeom>
        </p:spPr>
        <p:txBody>
          <a:bodyPr vert="horz"/>
          <a:lstStyle>
            <a:lvl1pPr algn="l" defTabSz="457200" rtl="0" eaLnBrk="1" latinLnBrk="0" hangingPunct="1">
              <a:lnSpc>
                <a:spcPct val="80000"/>
              </a:lnSpc>
              <a:spcBef>
                <a:spcPct val="0"/>
              </a:spcBef>
              <a:buNone/>
              <a:defRPr sz="2800" b="0" i="0" kern="1200">
                <a:solidFill>
                  <a:srgbClr val="7F7F7F"/>
                </a:solidFill>
                <a:latin typeface="Helvetica Neue Medium"/>
                <a:ea typeface="+mj-ea"/>
                <a:cs typeface="Helvetica Neue Medium"/>
              </a:defRPr>
            </a:lvl1pPr>
          </a:lstStyle>
          <a:p>
            <a:r>
              <a:rPr lang="en-US" dirty="0"/>
              <a:t>New gTLD Program </a:t>
            </a:r>
            <a:r>
              <a:rPr lang="en-US" dirty="0" smtClean="0"/>
              <a:t>– Expense Variance Analysis</a:t>
            </a:r>
          </a:p>
          <a:p>
            <a:r>
              <a:rPr lang="en-US" sz="1200" dirty="0"/>
              <a:t>(In thousands)</a:t>
            </a:r>
            <a:r>
              <a:rPr lang="en-US" sz="1200" dirty="0" smtClean="0"/>
              <a:t> </a:t>
            </a:r>
            <a:endParaRPr lang="en-US" sz="1200" dirty="0"/>
          </a:p>
        </p:txBody>
      </p:sp>
      <p:graphicFrame>
        <p:nvGraphicFramePr>
          <p:cNvPr id="4" name="Object 3"/>
          <p:cNvGraphicFramePr>
            <a:graphicFrameLocks noChangeAspect="1"/>
          </p:cNvGraphicFramePr>
          <p:nvPr>
            <p:extLst>
              <p:ext uri="{D42A27DB-BD31-4B8C-83A1-F6EECF244321}">
                <p14:modId xmlns:p14="http://schemas.microsoft.com/office/powerpoint/2010/main" val="4165134885"/>
              </p:ext>
            </p:extLst>
          </p:nvPr>
        </p:nvGraphicFramePr>
        <p:xfrm>
          <a:off x="899592" y="714681"/>
          <a:ext cx="7273304" cy="5858816"/>
        </p:xfrm>
        <a:graphic>
          <a:graphicData uri="http://schemas.openxmlformats.org/presentationml/2006/ole">
            <mc:AlternateContent xmlns:mc="http://schemas.openxmlformats.org/markup-compatibility/2006">
              <mc:Choice xmlns:v="urn:schemas-microsoft-com:vml" Requires="v">
                <p:oleObj spid="_x0000_s2065" name="Worksheet" r:id="rId4" imgW="10925257" imgH="9496440" progId="Excel.Sheet.12">
                  <p:link updateAutomatic="1"/>
                </p:oleObj>
              </mc:Choice>
              <mc:Fallback>
                <p:oleObj name="Worksheet" r:id="rId4" imgW="10925257" imgH="9496440" progId="Excel.Sheet.12">
                  <p:link updateAutomatic="1"/>
                  <p:pic>
                    <p:nvPicPr>
                      <p:cNvPr id="0" name=""/>
                      <p:cNvPicPr/>
                      <p:nvPr/>
                    </p:nvPicPr>
                    <p:blipFill>
                      <a:blip r:embed="rId5"/>
                      <a:stretch>
                        <a:fillRect/>
                      </a:stretch>
                    </p:blipFill>
                    <p:spPr>
                      <a:xfrm>
                        <a:off x="899592" y="714681"/>
                        <a:ext cx="7273304" cy="5858816"/>
                      </a:xfrm>
                      <a:prstGeom prst="rect">
                        <a:avLst/>
                      </a:prstGeom>
                    </p:spPr>
                  </p:pic>
                </p:oleObj>
              </mc:Fallback>
            </mc:AlternateContent>
          </a:graphicData>
        </a:graphic>
      </p:graphicFrame>
    </p:spTree>
    <p:extLst>
      <p:ext uri="{BB962C8B-B14F-4D97-AF65-F5344CB8AC3E}">
        <p14:creationId xmlns:p14="http://schemas.microsoft.com/office/powerpoint/2010/main" val="345050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31974" y="188640"/>
            <a:ext cx="8635168" cy="587027"/>
          </a:xfrm>
        </p:spPr>
        <p:txBody>
          <a:bodyPr/>
          <a:lstStyle/>
          <a:p>
            <a:r>
              <a:rPr lang="en-US" dirty="0" smtClean="0"/>
              <a:t>New gTLD Program – Multi-Year View</a:t>
            </a:r>
            <a:br>
              <a:rPr lang="en-US" dirty="0" smtClean="0"/>
            </a:br>
            <a:r>
              <a:rPr lang="en-US" sz="1200" dirty="0" smtClean="0"/>
              <a:t>(In </a:t>
            </a:r>
            <a:r>
              <a:rPr lang="en-US" sz="1200" dirty="0"/>
              <a:t>thousands)</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776864" cy="5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941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2348880"/>
            <a:ext cx="8352928" cy="2376264"/>
          </a:xfrm>
        </p:spPr>
        <p:txBody>
          <a:bodyPr vert="horz"/>
          <a:lstStyle/>
          <a:p>
            <a:pPr algn="ctr">
              <a:lnSpc>
                <a:spcPct val="80000"/>
              </a:lnSpc>
              <a:spcBef>
                <a:spcPct val="0"/>
              </a:spcBef>
            </a:pPr>
            <a:r>
              <a:rPr lang="en-US" sz="4400" dirty="0">
                <a:solidFill>
                  <a:srgbClr val="7F7F7F"/>
                </a:solidFill>
                <a:latin typeface="Helvetica Neue Medium"/>
                <a:ea typeface="+mj-ea"/>
                <a:cs typeface="Helvetica Neue Medium"/>
              </a:rPr>
              <a:t>Appendix</a:t>
            </a: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60769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31974" y="188640"/>
            <a:ext cx="8635168" cy="587027"/>
          </a:xfrm>
        </p:spPr>
        <p:txBody>
          <a:bodyPr/>
          <a:lstStyle/>
          <a:p>
            <a:r>
              <a:rPr lang="en-US" dirty="0" smtClean="0"/>
              <a:t>Table 1.0</a:t>
            </a:r>
            <a:br>
              <a:rPr lang="en-US" dirty="0" smtClean="0"/>
            </a:br>
            <a:r>
              <a:rPr lang="en-US" sz="1200" dirty="0" smtClean="0"/>
              <a:t>(In </a:t>
            </a:r>
            <a:r>
              <a:rPr lang="en-US" sz="1200" dirty="0"/>
              <a:t>thousands)</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11313"/>
            <a:ext cx="7162800"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0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543743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620688"/>
            <a:ext cx="4373106" cy="5965701"/>
          </a:xfrm>
        </p:spPr>
        <p:txBody>
          <a:bodyPr/>
          <a:lstStyle/>
          <a:p>
            <a:pPr>
              <a:buClr>
                <a:schemeClr val="bg1">
                  <a:lumMod val="50000"/>
                </a:schemeClr>
              </a:buClr>
            </a:pPr>
            <a:r>
              <a:rPr lang="en-US" sz="2000" dirty="0" smtClean="0">
                <a:solidFill>
                  <a:srgbClr val="7F7F7F"/>
                </a:solidFill>
              </a:rPr>
              <a:t>Update on the current year financial information, including:</a:t>
            </a:r>
          </a:p>
          <a:p>
            <a:pPr marL="342900" indent="-342900">
              <a:buClr>
                <a:schemeClr val="bg1">
                  <a:lumMod val="50000"/>
                </a:schemeClr>
              </a:buClr>
              <a:buFont typeface="Arial"/>
              <a:buChar char="•"/>
            </a:pPr>
            <a:r>
              <a:rPr lang="en-US" sz="2000" dirty="0" smtClean="0">
                <a:solidFill>
                  <a:srgbClr val="7F7F7F"/>
                </a:solidFill>
              </a:rPr>
              <a:t>Key changes between the FY13 approved Budget, and a full year forecast of the FY13 financial data established after 7 months of activity.  </a:t>
            </a:r>
          </a:p>
          <a:p>
            <a:pPr marL="342900" indent="-342900">
              <a:buClr>
                <a:schemeClr val="bg1">
                  <a:lumMod val="50000"/>
                </a:schemeClr>
              </a:buClr>
              <a:buFont typeface="Arial"/>
              <a:buChar char="•"/>
            </a:pPr>
            <a:r>
              <a:rPr lang="en-US" sz="2000" dirty="0" smtClean="0">
                <a:solidFill>
                  <a:srgbClr val="7F7F7F"/>
                </a:solidFill>
              </a:rPr>
              <a:t>FY14 suggested Budget information and main changes between the FY13 Forecast and the projected FY14 Budget. </a:t>
            </a:r>
          </a:p>
          <a:p>
            <a:pPr marL="342900" indent="-342900">
              <a:buClr>
                <a:schemeClr val="bg1">
                  <a:lumMod val="50000"/>
                </a:schemeClr>
              </a:buClr>
              <a:buFont typeface="Arial"/>
              <a:buChar char="•"/>
            </a:pPr>
            <a:r>
              <a:rPr lang="en-US" sz="2000" dirty="0" smtClean="0">
                <a:solidFill>
                  <a:srgbClr val="7F7F7F"/>
                </a:solidFill>
              </a:rPr>
              <a:t>Comprehensive breakdown of the FY14 budgeted costs across all the projects and activities carried out by the organization, using the internal management system </a:t>
            </a:r>
            <a:r>
              <a:rPr lang="en-US" sz="2000" dirty="0" err="1" smtClean="0">
                <a:solidFill>
                  <a:srgbClr val="7F7F7F"/>
                </a:solidFill>
              </a:rPr>
              <a:t>AtTask</a:t>
            </a:r>
            <a:r>
              <a:rPr lang="en-US" sz="2000" dirty="0" smtClean="0">
                <a:solidFill>
                  <a:srgbClr val="7F7F7F"/>
                </a:solidFill>
              </a:rPr>
              <a:t>, also visible on myICANN.org.</a:t>
            </a:r>
          </a:p>
          <a:p>
            <a:pPr>
              <a:buClr>
                <a:schemeClr val="bg1">
                  <a:lumMod val="50000"/>
                </a:schemeClr>
              </a:buClr>
            </a:pPr>
            <a:endParaRPr lang="en-US" sz="1200" dirty="0" smtClean="0"/>
          </a:p>
          <a:p>
            <a:pPr>
              <a:buClr>
                <a:srgbClr val="43ACDA"/>
              </a:buClr>
            </a:pPr>
            <a:endParaRPr lang="en-US" sz="1200" dirty="0"/>
          </a:p>
          <a:p>
            <a:pPr>
              <a:buClr>
                <a:srgbClr val="43ACDA"/>
              </a:buClr>
            </a:pPr>
            <a:endParaRPr lang="en-US" sz="1200" dirty="0"/>
          </a:p>
          <a:p>
            <a:pPr>
              <a:buClr>
                <a:srgbClr val="43ACDA"/>
              </a:buClr>
            </a:pPr>
            <a:endParaRPr lang="en-US" sz="1200" dirty="0"/>
          </a:p>
          <a:p>
            <a:pPr>
              <a:buClr>
                <a:srgbClr val="43ACDA"/>
              </a:buClr>
            </a:pPr>
            <a:endParaRPr lang="en-US" sz="1200" dirty="0"/>
          </a:p>
        </p:txBody>
      </p:sp>
      <p:sp>
        <p:nvSpPr>
          <p:cNvPr id="4" name="Title 3"/>
          <p:cNvSpPr>
            <a:spLocks noGrp="1"/>
          </p:cNvSpPr>
          <p:nvPr>
            <p:ph type="title"/>
          </p:nvPr>
        </p:nvSpPr>
        <p:spPr>
          <a:xfrm>
            <a:off x="329320" y="116632"/>
            <a:ext cx="8635168" cy="587027"/>
          </a:xfrm>
        </p:spPr>
        <p:txBody>
          <a:bodyPr/>
          <a:lstStyle/>
          <a:p>
            <a:r>
              <a:rPr lang="en-US" dirty="0" smtClean="0"/>
              <a:t>Content</a:t>
            </a:r>
            <a:endParaRPr lang="en-US" dirty="0"/>
          </a:p>
        </p:txBody>
      </p:sp>
      <p:pic>
        <p:nvPicPr>
          <p:cNvPr id="2" name="Picture 1" descr="13341843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936" y="1774261"/>
            <a:ext cx="3991921" cy="2662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191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Organizational</a:t>
            </a:r>
          </a:p>
          <a:p>
            <a:pPr algn="ctr">
              <a:lnSpc>
                <a:spcPct val="80000"/>
              </a:lnSpc>
              <a:spcBef>
                <a:spcPct val="0"/>
              </a:spcBef>
            </a:pPr>
            <a:r>
              <a:rPr lang="en-US" sz="4400" dirty="0" smtClean="0">
                <a:solidFill>
                  <a:srgbClr val="7F7F7F"/>
                </a:solidFill>
                <a:latin typeface="Helvetica Neue Medium"/>
                <a:ea typeface="+mj-ea"/>
                <a:cs typeface="Helvetica Neue Medium"/>
              </a:rPr>
              <a:t>Transformation</a:t>
            </a: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261683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1124744"/>
            <a:ext cx="4248472" cy="5112568"/>
          </a:xfrm>
        </p:spPr>
        <p:txBody>
          <a:bodyPr/>
          <a:lstStyle/>
          <a:p>
            <a:pPr>
              <a:buClr>
                <a:srgbClr val="43ACDA"/>
              </a:buClr>
            </a:pPr>
            <a:r>
              <a:rPr lang="en-US" sz="2800" dirty="0" smtClean="0">
                <a:solidFill>
                  <a:srgbClr val="7F7F7F"/>
                </a:solidFill>
              </a:rPr>
              <a:t>Following the launch of the New </a:t>
            </a:r>
            <a:r>
              <a:rPr lang="en-US" sz="2800" dirty="0" err="1" smtClean="0">
                <a:solidFill>
                  <a:srgbClr val="7F7F7F"/>
                </a:solidFill>
              </a:rPr>
              <a:t>gTLD</a:t>
            </a:r>
            <a:r>
              <a:rPr lang="en-US" sz="2800" dirty="0" smtClean="0">
                <a:solidFill>
                  <a:srgbClr val="7F7F7F"/>
                </a:solidFill>
              </a:rPr>
              <a:t> Program in FY12, ICANN has continued on the path of accelerated changes in FY13.</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a:t>
            </a:r>
            <a:endParaRPr lang="en-US" dirty="0"/>
          </a:p>
        </p:txBody>
      </p:sp>
      <p:pic>
        <p:nvPicPr>
          <p:cNvPr id="2" name="Picture 1" descr="14377095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988840"/>
            <a:ext cx="4143247" cy="29007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691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908720"/>
            <a:ext cx="8496944" cy="5328592"/>
          </a:xfrm>
        </p:spPr>
        <p:txBody>
          <a:bodyPr/>
          <a:lstStyle/>
          <a:p>
            <a:pPr>
              <a:buClr>
                <a:srgbClr val="43ACDA"/>
              </a:buClr>
            </a:pPr>
            <a:r>
              <a:rPr lang="en-US" sz="2000" dirty="0" smtClean="0">
                <a:solidFill>
                  <a:srgbClr val="7F7F7F"/>
                </a:solidFill>
              </a:rPr>
              <a:t>Most of the initial evaluation phase of the New </a:t>
            </a:r>
            <a:r>
              <a:rPr lang="en-US" sz="2000" dirty="0" err="1" smtClean="0">
                <a:solidFill>
                  <a:srgbClr val="7F7F7F"/>
                </a:solidFill>
              </a:rPr>
              <a:t>gTLD</a:t>
            </a:r>
            <a:r>
              <a:rPr lang="en-US" sz="2000" dirty="0" smtClean="0">
                <a:solidFill>
                  <a:srgbClr val="7F7F7F"/>
                </a:solidFill>
              </a:rPr>
              <a:t> Program has been carried out, representing the majority of the entire evaluation process. Meanwhile, the organization has welcomed a new CEO.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 new leadership has brought immediate focus on the transformation of the organization towards operational excellence, has initiated a renewed and expanded stakeholders’ engagement activity, and has addressed the strategic requirements of the New </a:t>
            </a:r>
            <a:r>
              <a:rPr lang="en-US" sz="2000" dirty="0" err="1" smtClean="0">
                <a:solidFill>
                  <a:srgbClr val="7F7F7F"/>
                </a:solidFill>
              </a:rPr>
              <a:t>gTLD</a:t>
            </a:r>
            <a:r>
              <a:rPr lang="en-US" sz="2000" dirty="0" smtClean="0">
                <a:solidFill>
                  <a:srgbClr val="7F7F7F"/>
                </a:solidFill>
              </a:rPr>
              <a:t> Program.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 resources of the organization for FY13 have been carefully concentrated on these areas with an emphasis on acquiring required talent and selectively completing critical projects, allowing operating expenses to remain below budgeted levels.</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 cont.</a:t>
            </a:r>
            <a:endParaRPr lang="en-US" dirty="0"/>
          </a:p>
        </p:txBody>
      </p:sp>
    </p:spTree>
    <p:extLst>
      <p:ext uri="{BB962C8B-B14F-4D97-AF65-F5344CB8AC3E}">
        <p14:creationId xmlns:p14="http://schemas.microsoft.com/office/powerpoint/2010/main" val="247179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908720"/>
            <a:ext cx="8496944" cy="5328592"/>
          </a:xfrm>
        </p:spPr>
        <p:txBody>
          <a:bodyPr/>
          <a:lstStyle/>
          <a:p>
            <a:pPr>
              <a:buClr>
                <a:srgbClr val="43ACDA"/>
              </a:buClr>
            </a:pPr>
            <a:r>
              <a:rPr lang="en-US" sz="2000" dirty="0" smtClean="0">
                <a:solidFill>
                  <a:srgbClr val="7F7F7F"/>
                </a:solidFill>
              </a:rPr>
              <a:t>In FY14, the organization will implement strategic initiatives designed in FY13:</a:t>
            </a:r>
          </a:p>
          <a:p>
            <a:pPr marL="342900" indent="-342900">
              <a:buClr>
                <a:srgbClr val="43ACDA"/>
              </a:buClr>
              <a:buFont typeface="Arial"/>
              <a:buChar char="•"/>
            </a:pPr>
            <a:r>
              <a:rPr lang="en-US" sz="2000" dirty="0" smtClean="0">
                <a:solidFill>
                  <a:srgbClr val="7F7F7F"/>
                </a:solidFill>
              </a:rPr>
              <a:t>Transforming into a worldwide matrix organization, expanding ICANN’s presence internationally, thus allowing a truly global stakeholders’ engagement</a:t>
            </a:r>
          </a:p>
          <a:p>
            <a:pPr marL="342900" indent="-342900">
              <a:buClr>
                <a:srgbClr val="43ACDA"/>
              </a:buClr>
              <a:buFont typeface="Arial"/>
              <a:buChar char="•"/>
            </a:pPr>
            <a:r>
              <a:rPr lang="en-US" sz="2000" dirty="0" smtClean="0">
                <a:solidFill>
                  <a:srgbClr val="7F7F7F"/>
                </a:solidFill>
              </a:rPr>
              <a:t>Implementing a DNS Industry Engagement organization</a:t>
            </a:r>
          </a:p>
          <a:p>
            <a:pPr marL="342900" indent="-342900">
              <a:buClr>
                <a:srgbClr val="43ACDA"/>
              </a:buClr>
              <a:buFont typeface="Arial"/>
              <a:buChar char="•"/>
            </a:pPr>
            <a:r>
              <a:rPr lang="en-US" sz="2000" dirty="0" smtClean="0">
                <a:solidFill>
                  <a:srgbClr val="7F7F7F"/>
                </a:solidFill>
              </a:rPr>
              <a:t>Further strengthening the infrastructure.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These ambitious changes will drive an increase of expenses across most areas of the organization, while funding also increases as a result of the new registries progressively starting operations.</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 cont.</a:t>
            </a:r>
            <a:endParaRPr lang="en-US" dirty="0"/>
          </a:p>
        </p:txBody>
      </p:sp>
    </p:spTree>
    <p:extLst>
      <p:ext uri="{BB962C8B-B14F-4D97-AF65-F5344CB8AC3E}">
        <p14:creationId xmlns:p14="http://schemas.microsoft.com/office/powerpoint/2010/main" val="247179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CANN_N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6455</TotalTime>
  <Words>1112</Words>
  <Application>Microsoft Office PowerPoint</Application>
  <PresentationFormat>On-screen Show (4:3)</PresentationFormat>
  <Paragraphs>276</Paragraphs>
  <Slides>45</Slides>
  <Notes>40</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45</vt:i4>
      </vt:variant>
    </vt:vector>
  </HeadingPairs>
  <TitlesOfParts>
    <vt:vector size="47" baseType="lpstr">
      <vt:lpstr>ICANN_New_Template</vt:lpstr>
      <vt:lpstr>\\ds.icann.org\dfs\Finance\Finance - Admin\FY13\NgTLD\Working Files\NgTLD Financial Summary - Apr 2013.xlsx!Sheet1!R29C1:R62C4</vt:lpstr>
      <vt:lpstr>ICANN | FY14 Draft Operating Plan and Budget</vt:lpstr>
      <vt:lpstr>Table of Contents</vt:lpstr>
      <vt:lpstr>Overview</vt:lpstr>
      <vt:lpstr>Background</vt:lpstr>
      <vt:lpstr>Content</vt:lpstr>
      <vt:lpstr>PowerPoint Presentation</vt:lpstr>
      <vt:lpstr>FY13 and FY14: Continued Transformation</vt:lpstr>
      <vt:lpstr>FY13 and FY14: Continued Transformation cont.</vt:lpstr>
      <vt:lpstr>FY13 and FY14: Continued Transformation cont.</vt:lpstr>
      <vt:lpstr>PowerPoint Presentation</vt:lpstr>
      <vt:lpstr>PowerPoint Presentation</vt:lpstr>
      <vt:lpstr>Budget process – Mid-year change </vt:lpstr>
      <vt:lpstr>PowerPoint Presentation</vt:lpstr>
      <vt:lpstr>FY13 Forecast vs. FY13 Published Budget (In thousands)</vt:lpstr>
      <vt:lpstr>FY13 Forecast vs. FY13 Published Budget - Revenue (In thousands)</vt:lpstr>
      <vt:lpstr>FY13 Forecast Variance Analysis – Revenue (In thousands)</vt:lpstr>
      <vt:lpstr>FY13 Forecast Variance Analysis – Operating Expenses (In thousands)</vt:lpstr>
      <vt:lpstr>PowerPoint Presentation</vt:lpstr>
      <vt:lpstr>FY14 Draft Operating Plan &amp; Budget vs. FY13 Forecast (In thousands)</vt:lpstr>
      <vt:lpstr>FY14 Draft Operating Plan &amp; Budget vs. FY13 Forecast - Revenue (In thousands)</vt:lpstr>
      <vt:lpstr>FY14 Draft Operating Plan &amp; Budget Variance Analysis – Revenue (In thousands)</vt:lpstr>
      <vt:lpstr>FY14 Draft Operating Plan &amp; Budget Variance Analysis (In thousands)</vt:lpstr>
      <vt:lpstr>FY14 Draft Operating Plan &amp; Budget Headcount by Function</vt:lpstr>
      <vt:lpstr>FY14 Draft Operating Plan &amp; Budget Headcount Growth</vt:lpstr>
      <vt:lpstr>PowerPoint Presentation</vt:lpstr>
      <vt:lpstr>PowerPoint Presentation</vt:lpstr>
      <vt:lpstr>PowerPoint Presentation</vt:lpstr>
      <vt:lpstr>FY14 Draft Operating Plan &amp; Budget – AtTask (In thousands)</vt:lpstr>
      <vt:lpstr>FY14 Draft Operating Plan &amp; Budget – AtTask (In thousands)</vt:lpstr>
      <vt:lpstr>FY14 Draft Operating Plan &amp; Budget – AtTask (In thousands)</vt:lpstr>
      <vt:lpstr>FY14 Draft Operating Plan &amp; Budget – AtTask (In thousands)</vt:lpstr>
      <vt:lpstr>FY14 Draft Operating Plan &amp; Budget – AtTask (In thousands)</vt:lpstr>
      <vt:lpstr>PowerPoint Presentation</vt:lpstr>
      <vt:lpstr>FY14 Draft Operating Plan &amp; Budget – Community Support Requests (In thousands)</vt:lpstr>
      <vt:lpstr>FY14 Draft Operating Plan &amp; Budget – Community Support Requests</vt:lpstr>
      <vt:lpstr>FY14 Draft Operating Plan &amp; Budget – Community Support Requests cont.</vt:lpstr>
      <vt:lpstr>PowerPoint Presentation</vt:lpstr>
      <vt:lpstr>New gTLD Program – Financial Summary (In thousands)</vt:lpstr>
      <vt:lpstr>New gTLD Program – Financial Summary (In thousands)</vt:lpstr>
      <vt:lpstr>New gTLD Program – Operating Expenses (In thousands)</vt:lpstr>
      <vt:lpstr>PowerPoint Presentation</vt:lpstr>
      <vt:lpstr>New gTLD Program – Multi-Year View (In thousands)</vt:lpstr>
      <vt:lpstr>PowerPoint Presentation</vt:lpstr>
      <vt:lpstr>Table 1.0 (In thousands)</vt:lpstr>
      <vt:lpstr>Thank You</vt:lpstr>
    </vt:vector>
  </TitlesOfParts>
  <Manager>Jim Trengrove</Manager>
  <Company>Internet Corporation for Assigned Names &amp; Numbers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ICANN &amp; Internet Ecosystem</dc:title>
  <dc:subject>Internet Governance</dc:subject>
  <dc:creator>Lynn Lipinski</dc:creator>
  <cp:keywords>ICANN internet governance</cp:keywords>
  <cp:lastModifiedBy>Taryn S. Presley</cp:lastModifiedBy>
  <cp:revision>226</cp:revision>
  <cp:lastPrinted>2013-05-10T20:18:16Z</cp:lastPrinted>
  <dcterms:created xsi:type="dcterms:W3CDTF">2013-02-01T20:13:10Z</dcterms:created>
  <dcterms:modified xsi:type="dcterms:W3CDTF">2013-05-16T21:19:04Z</dcterms:modified>
</cp:coreProperties>
</file>